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66" r:id="rId2"/>
    <p:sldId id="256" r:id="rId3"/>
    <p:sldId id="257" r:id="rId4"/>
    <p:sldId id="258" r:id="rId5"/>
    <p:sldId id="259" r:id="rId6"/>
    <p:sldId id="260" r:id="rId7"/>
    <p:sldId id="261" r:id="rId8"/>
    <p:sldId id="262" r:id="rId9"/>
    <p:sldId id="263" r:id="rId10"/>
    <p:sldId id="264" r:id="rId11"/>
    <p:sldId id="265" r:id="rId12"/>
  </p:sldIdLst>
  <p:sldSz cx="18300700" cy="10299700"/>
  <p:notesSz cx="18300700" cy="10299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2" d="100"/>
          <a:sy n="52" d="100"/>
        </p:scale>
        <p:origin x="850"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9/29/2023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650" b="0" i="0">
                <a:solidFill>
                  <a:schemeClr val="bg1"/>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sz="3500" b="0" i="0">
                <a:solidFill>
                  <a:schemeClr val="bg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9/29/2023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650" b="0" i="0">
                <a:solidFill>
                  <a:schemeClr val="bg1"/>
                </a:solidFill>
                <a:latin typeface="Verdana"/>
                <a:cs typeface="Verdan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9/29/2023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0" y="0"/>
                </a:moveTo>
                <a:lnTo>
                  <a:pt x="18287999" y="0"/>
                </a:lnTo>
                <a:lnTo>
                  <a:pt x="18287999" y="10286999"/>
                </a:lnTo>
                <a:lnTo>
                  <a:pt x="0" y="10286999"/>
                </a:lnTo>
                <a:lnTo>
                  <a:pt x="0" y="0"/>
                </a:lnTo>
                <a:close/>
              </a:path>
            </a:pathLst>
          </a:custGeom>
          <a:solidFill>
            <a:srgbClr val="282937"/>
          </a:solidFill>
        </p:spPr>
        <p:txBody>
          <a:bodyPr wrap="square" lIns="0" tIns="0" rIns="0" bIns="0" rtlCol="0"/>
          <a:lstStyle/>
          <a:p>
            <a:endParaRPr/>
          </a:p>
        </p:txBody>
      </p:sp>
      <p:sp>
        <p:nvSpPr>
          <p:cNvPr id="17" name="bg object 17"/>
          <p:cNvSpPr/>
          <p:nvPr/>
        </p:nvSpPr>
        <p:spPr>
          <a:xfrm>
            <a:off x="15855001" y="5907499"/>
            <a:ext cx="2433320" cy="3476625"/>
          </a:xfrm>
          <a:custGeom>
            <a:avLst/>
            <a:gdLst/>
            <a:ahLst/>
            <a:cxnLst/>
            <a:rect l="l" t="t" r="r" b="b"/>
            <a:pathLst>
              <a:path w="2433319" h="3476625">
                <a:moveTo>
                  <a:pt x="1738312" y="3476624"/>
                </a:moveTo>
                <a:lnTo>
                  <a:pt x="0" y="1738312"/>
                </a:lnTo>
                <a:lnTo>
                  <a:pt x="1738312" y="0"/>
                </a:lnTo>
                <a:lnTo>
                  <a:pt x="2432998" y="694685"/>
                </a:lnTo>
                <a:lnTo>
                  <a:pt x="2432998" y="2781938"/>
                </a:lnTo>
                <a:lnTo>
                  <a:pt x="1738312" y="3476624"/>
                </a:lnTo>
                <a:close/>
              </a:path>
            </a:pathLst>
          </a:custGeom>
          <a:solidFill>
            <a:srgbClr val="484B67"/>
          </a:solidFill>
        </p:spPr>
        <p:txBody>
          <a:bodyPr wrap="square" lIns="0" tIns="0" rIns="0" bIns="0" rtlCol="0"/>
          <a:lstStyle/>
          <a:p>
            <a:endParaRPr/>
          </a:p>
        </p:txBody>
      </p:sp>
      <p:sp>
        <p:nvSpPr>
          <p:cNvPr id="18" name="bg object 18"/>
          <p:cNvSpPr/>
          <p:nvPr/>
        </p:nvSpPr>
        <p:spPr>
          <a:xfrm>
            <a:off x="8716814" y="8595250"/>
            <a:ext cx="2892425" cy="1692275"/>
          </a:xfrm>
          <a:custGeom>
            <a:avLst/>
            <a:gdLst/>
            <a:ahLst/>
            <a:cxnLst/>
            <a:rect l="l" t="t" r="r" b="b"/>
            <a:pathLst>
              <a:path w="2892425" h="1692275">
                <a:moveTo>
                  <a:pt x="2401122" y="1691748"/>
                </a:moveTo>
                <a:lnTo>
                  <a:pt x="0" y="1691748"/>
                </a:lnTo>
                <a:lnTo>
                  <a:pt x="1691748" y="0"/>
                </a:lnTo>
                <a:lnTo>
                  <a:pt x="2892309" y="1200560"/>
                </a:lnTo>
                <a:lnTo>
                  <a:pt x="2401122" y="1691748"/>
                </a:lnTo>
                <a:close/>
              </a:path>
            </a:pathLst>
          </a:custGeom>
          <a:solidFill>
            <a:srgbClr val="484B67"/>
          </a:solidFill>
        </p:spPr>
        <p:txBody>
          <a:bodyPr wrap="square" lIns="0" tIns="0" rIns="0" bIns="0" rtlCol="0"/>
          <a:lstStyle/>
          <a:p>
            <a:endParaRPr/>
          </a:p>
        </p:txBody>
      </p:sp>
      <p:sp>
        <p:nvSpPr>
          <p:cNvPr id="19" name="bg object 19"/>
          <p:cNvSpPr/>
          <p:nvPr/>
        </p:nvSpPr>
        <p:spPr>
          <a:xfrm>
            <a:off x="8132499" y="8057499"/>
            <a:ext cx="2371725" cy="2230120"/>
          </a:xfrm>
          <a:custGeom>
            <a:avLst/>
            <a:gdLst/>
            <a:ahLst/>
            <a:cxnLst/>
            <a:rect l="l" t="t" r="r" b="b"/>
            <a:pathLst>
              <a:path w="2371725" h="2230120">
                <a:moveTo>
                  <a:pt x="774403" y="2229500"/>
                </a:moveTo>
                <a:lnTo>
                  <a:pt x="490625" y="2229500"/>
                </a:lnTo>
                <a:lnTo>
                  <a:pt x="0" y="1740812"/>
                </a:lnTo>
                <a:lnTo>
                  <a:pt x="1738312" y="0"/>
                </a:lnTo>
                <a:lnTo>
                  <a:pt x="2371108" y="632795"/>
                </a:lnTo>
                <a:lnTo>
                  <a:pt x="774403" y="2229500"/>
                </a:lnTo>
                <a:close/>
              </a:path>
            </a:pathLst>
          </a:custGeom>
          <a:solidFill>
            <a:srgbClr val="6FB0D9"/>
          </a:solidFill>
        </p:spPr>
        <p:txBody>
          <a:bodyPr wrap="square" lIns="0" tIns="0" rIns="0" bIns="0" rtlCol="0"/>
          <a:lstStyle/>
          <a:p>
            <a:endParaRPr/>
          </a:p>
        </p:txBody>
      </p:sp>
      <p:sp>
        <p:nvSpPr>
          <p:cNvPr id="20" name="bg object 20"/>
          <p:cNvSpPr/>
          <p:nvPr/>
        </p:nvSpPr>
        <p:spPr>
          <a:xfrm>
            <a:off x="11900000" y="6899999"/>
            <a:ext cx="5772150" cy="3387090"/>
          </a:xfrm>
          <a:custGeom>
            <a:avLst/>
            <a:gdLst/>
            <a:ahLst/>
            <a:cxnLst/>
            <a:rect l="l" t="t" r="r" b="b"/>
            <a:pathLst>
              <a:path w="5772150" h="3387090">
                <a:moveTo>
                  <a:pt x="5271438" y="3387000"/>
                </a:moveTo>
                <a:lnTo>
                  <a:pt x="501140" y="3387000"/>
                </a:lnTo>
                <a:lnTo>
                  <a:pt x="0" y="2886076"/>
                </a:lnTo>
                <a:lnTo>
                  <a:pt x="2887321" y="0"/>
                </a:lnTo>
                <a:lnTo>
                  <a:pt x="5772144" y="2886076"/>
                </a:lnTo>
                <a:lnTo>
                  <a:pt x="5271438" y="3387000"/>
                </a:lnTo>
                <a:close/>
              </a:path>
            </a:pathLst>
          </a:custGeom>
          <a:solidFill>
            <a:srgbClr val="6FB0D9"/>
          </a:solidFill>
        </p:spPr>
        <p:txBody>
          <a:bodyPr wrap="square" lIns="0" tIns="0" rIns="0" bIns="0" rtlCol="0"/>
          <a:lstStyle/>
          <a:p>
            <a:endParaRPr/>
          </a:p>
        </p:txBody>
      </p:sp>
      <p:sp>
        <p:nvSpPr>
          <p:cNvPr id="21" name="bg object 21"/>
          <p:cNvSpPr/>
          <p:nvPr/>
        </p:nvSpPr>
        <p:spPr>
          <a:xfrm>
            <a:off x="0" y="0"/>
            <a:ext cx="2344420" cy="2506345"/>
          </a:xfrm>
          <a:custGeom>
            <a:avLst/>
            <a:gdLst/>
            <a:ahLst/>
            <a:cxnLst/>
            <a:rect l="l" t="t" r="r" b="b"/>
            <a:pathLst>
              <a:path w="2344420" h="2506345">
                <a:moveTo>
                  <a:pt x="271009" y="2506009"/>
                </a:moveTo>
                <a:lnTo>
                  <a:pt x="0" y="2234836"/>
                </a:lnTo>
                <a:lnTo>
                  <a:pt x="0" y="0"/>
                </a:lnTo>
                <a:lnTo>
                  <a:pt x="1909362" y="0"/>
                </a:lnTo>
                <a:lnTo>
                  <a:pt x="2343947" y="434322"/>
                </a:lnTo>
                <a:lnTo>
                  <a:pt x="271009" y="2506009"/>
                </a:lnTo>
                <a:close/>
              </a:path>
            </a:pathLst>
          </a:custGeom>
          <a:solidFill>
            <a:srgbClr val="6FB0D9"/>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650" b="0" i="0">
                <a:solidFill>
                  <a:schemeClr val="bg1"/>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9/29/2023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9/29/2023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0" y="0"/>
                </a:moveTo>
                <a:lnTo>
                  <a:pt x="18287999" y="0"/>
                </a:lnTo>
                <a:lnTo>
                  <a:pt x="18287999" y="10286999"/>
                </a:lnTo>
                <a:lnTo>
                  <a:pt x="0" y="10286999"/>
                </a:lnTo>
                <a:lnTo>
                  <a:pt x="0" y="0"/>
                </a:lnTo>
                <a:close/>
              </a:path>
            </a:pathLst>
          </a:custGeom>
          <a:solidFill>
            <a:srgbClr val="282937"/>
          </a:solidFill>
        </p:spPr>
        <p:txBody>
          <a:bodyPr wrap="square" lIns="0" tIns="0" rIns="0" bIns="0" rtlCol="0"/>
          <a:lstStyle/>
          <a:p>
            <a:endParaRPr/>
          </a:p>
        </p:txBody>
      </p:sp>
      <p:sp>
        <p:nvSpPr>
          <p:cNvPr id="2" name="Holder 2"/>
          <p:cNvSpPr>
            <a:spLocks noGrp="1"/>
          </p:cNvSpPr>
          <p:nvPr>
            <p:ph type="title"/>
          </p:nvPr>
        </p:nvSpPr>
        <p:spPr>
          <a:xfrm>
            <a:off x="386055" y="1943672"/>
            <a:ext cx="17528589" cy="734060"/>
          </a:xfrm>
          <a:prstGeom prst="rect">
            <a:avLst/>
          </a:prstGeom>
        </p:spPr>
        <p:txBody>
          <a:bodyPr wrap="square" lIns="0" tIns="0" rIns="0" bIns="0">
            <a:spAutoFit/>
          </a:bodyPr>
          <a:lstStyle>
            <a:lvl1pPr>
              <a:defRPr sz="4650" b="0" i="0">
                <a:solidFill>
                  <a:schemeClr val="bg1"/>
                </a:solidFill>
                <a:latin typeface="Verdana"/>
                <a:cs typeface="Verdana"/>
              </a:defRPr>
            </a:lvl1pPr>
          </a:lstStyle>
          <a:p>
            <a:endParaRPr/>
          </a:p>
        </p:txBody>
      </p:sp>
      <p:sp>
        <p:nvSpPr>
          <p:cNvPr id="3" name="Holder 3"/>
          <p:cNvSpPr>
            <a:spLocks noGrp="1"/>
          </p:cNvSpPr>
          <p:nvPr>
            <p:ph type="body" idx="1"/>
          </p:nvPr>
        </p:nvSpPr>
        <p:spPr>
          <a:xfrm>
            <a:off x="4224965" y="4113081"/>
            <a:ext cx="9850768" cy="3248659"/>
          </a:xfrm>
          <a:prstGeom prst="rect">
            <a:avLst/>
          </a:prstGeom>
        </p:spPr>
        <p:txBody>
          <a:bodyPr wrap="square" lIns="0" tIns="0" rIns="0" bIns="0">
            <a:spAutoFit/>
          </a:bodyPr>
          <a:lstStyle>
            <a:lvl1pPr>
              <a:defRPr sz="3500" b="0" i="0">
                <a:solidFill>
                  <a:schemeClr val="bg1"/>
                </a:solidFill>
                <a:latin typeface="Trebuchet MS"/>
                <a:cs typeface="Trebuchet MS"/>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9/29/2023</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mailto:kishankanthds@gmail.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Velammal Institute of Technology">
            <a:extLst>
              <a:ext uri="{FF2B5EF4-FFF2-40B4-BE49-F238E27FC236}">
                <a16:creationId xmlns:a16="http://schemas.microsoft.com/office/drawing/2014/main" id="{F0AA80D0-04D5-C97E-275F-5038A408BF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832" y="730250"/>
            <a:ext cx="10912205" cy="1600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BA6AEF7-E314-648E-8E55-CC5B901D47C0}"/>
              </a:ext>
            </a:extLst>
          </p:cNvPr>
          <p:cNvSpPr txBox="1"/>
          <p:nvPr/>
        </p:nvSpPr>
        <p:spPr>
          <a:xfrm>
            <a:off x="4044950" y="3702050"/>
            <a:ext cx="10804072" cy="400110"/>
          </a:xfrm>
          <a:prstGeom prst="rect">
            <a:avLst/>
          </a:prstGeom>
          <a:noFill/>
        </p:spPr>
        <p:txBody>
          <a:bodyPr wrap="square" rtlCol="0">
            <a:spAutoFit/>
          </a:bodyPr>
          <a:lstStyle/>
          <a:p>
            <a:r>
              <a:rPr lang="en-IN" dirty="0">
                <a:solidFill>
                  <a:schemeClr val="bg1">
                    <a:lumMod val="95000"/>
                  </a:schemeClr>
                </a:solidFill>
              </a:rPr>
              <a:t>	</a:t>
            </a:r>
            <a:r>
              <a:rPr lang="en-IN" sz="2000" b="1" dirty="0">
                <a:solidFill>
                  <a:schemeClr val="bg1">
                    <a:lumMod val="95000"/>
                  </a:schemeClr>
                </a:solidFill>
                <a:latin typeface="Bell MT" panose="02020503060305020303" pitchFamily="18" charset="0"/>
              </a:rPr>
              <a:t>DEPARTMENT OF ARTIFICIAL INTELLIGENCE AND DATA SCIENCE</a:t>
            </a:r>
          </a:p>
        </p:txBody>
      </p:sp>
      <p:sp>
        <p:nvSpPr>
          <p:cNvPr id="4" name="TextBox 3">
            <a:extLst>
              <a:ext uri="{FF2B5EF4-FFF2-40B4-BE49-F238E27FC236}">
                <a16:creationId xmlns:a16="http://schemas.microsoft.com/office/drawing/2014/main" id="{A491EF24-95B8-5404-AA14-572F2868C2B4}"/>
              </a:ext>
            </a:extLst>
          </p:cNvPr>
          <p:cNvSpPr txBox="1"/>
          <p:nvPr/>
        </p:nvSpPr>
        <p:spPr>
          <a:xfrm>
            <a:off x="2749550" y="5120558"/>
            <a:ext cx="11811000" cy="3970318"/>
          </a:xfrm>
          <a:prstGeom prst="rect">
            <a:avLst/>
          </a:prstGeom>
          <a:noFill/>
        </p:spPr>
        <p:txBody>
          <a:bodyPr wrap="square" rtlCol="0">
            <a:spAutoFit/>
          </a:bodyPr>
          <a:lstStyle/>
          <a:p>
            <a:r>
              <a:rPr lang="en-IN" sz="3600" b="1" dirty="0">
                <a:solidFill>
                  <a:schemeClr val="bg1">
                    <a:lumMod val="95000"/>
                  </a:schemeClr>
                </a:solidFill>
                <a:latin typeface="Bell MT" panose="02020503060305020303" pitchFamily="18" charset="0"/>
              </a:rPr>
              <a:t>Project name : Smart Water Management</a:t>
            </a:r>
            <a:endParaRPr lang="en-IN" sz="3600" dirty="0">
              <a:solidFill>
                <a:schemeClr val="bg1">
                  <a:lumMod val="95000"/>
                </a:schemeClr>
              </a:solidFill>
              <a:latin typeface="Bell MT" panose="02020503060305020303" pitchFamily="18" charset="0"/>
            </a:endParaRPr>
          </a:p>
          <a:p>
            <a:r>
              <a:rPr lang="en-IN" sz="3600" b="1" dirty="0">
                <a:solidFill>
                  <a:schemeClr val="bg1">
                    <a:lumMod val="95000"/>
                  </a:schemeClr>
                </a:solidFill>
                <a:latin typeface="Bell MT" panose="02020503060305020303" pitchFamily="18" charset="0"/>
              </a:rPr>
              <a:t>Team name : </a:t>
            </a:r>
            <a:endParaRPr lang="en-IN" sz="3600" dirty="0">
              <a:solidFill>
                <a:schemeClr val="bg1">
                  <a:lumMod val="95000"/>
                </a:schemeClr>
              </a:solidFill>
              <a:latin typeface="Bell MT" panose="02020503060305020303" pitchFamily="18" charset="0"/>
            </a:endParaRPr>
          </a:p>
          <a:p>
            <a:r>
              <a:rPr lang="en-IN" sz="3600" b="1" dirty="0">
                <a:solidFill>
                  <a:schemeClr val="bg1">
                    <a:lumMod val="95000"/>
                  </a:schemeClr>
                </a:solidFill>
                <a:latin typeface="Bell MT" panose="02020503060305020303" pitchFamily="18" charset="0"/>
              </a:rPr>
              <a:t>Team members :</a:t>
            </a:r>
          </a:p>
          <a:p>
            <a:pPr marL="742950" indent="-742950">
              <a:buFont typeface="+mj-lt"/>
              <a:buAutoNum type="arabicPeriod"/>
            </a:pPr>
            <a:r>
              <a:rPr lang="en-IN" sz="3600" dirty="0">
                <a:solidFill>
                  <a:schemeClr val="bg1">
                    <a:lumMod val="95000"/>
                  </a:schemeClr>
                </a:solidFill>
                <a:latin typeface="Bell MT" panose="02020503060305020303" pitchFamily="18" charset="0"/>
              </a:rPr>
              <a:t>	KISHAN KANTH DS(113321104302)</a:t>
            </a:r>
          </a:p>
          <a:p>
            <a:pPr marL="742950" indent="-742950">
              <a:buFont typeface="+mj-lt"/>
              <a:buAutoNum type="arabicPeriod"/>
            </a:pPr>
            <a:r>
              <a:rPr lang="en-IN" sz="3600" dirty="0">
                <a:solidFill>
                  <a:schemeClr val="bg1">
                    <a:lumMod val="95000"/>
                  </a:schemeClr>
                </a:solidFill>
                <a:latin typeface="Bell MT" panose="02020503060305020303" pitchFamily="18" charset="0"/>
              </a:rPr>
              <a:t>	GOWTHAMCHANDRAN J</a:t>
            </a:r>
            <a:r>
              <a:rPr lang="en-IN" sz="3600">
                <a:solidFill>
                  <a:schemeClr val="bg1">
                    <a:lumMod val="95000"/>
                  </a:schemeClr>
                </a:solidFill>
                <a:latin typeface="Bell MT" panose="02020503060305020303" pitchFamily="18" charset="0"/>
              </a:rPr>
              <a:t>(113321</a:t>
            </a:r>
            <a:r>
              <a:rPr lang="en-IN" sz="3600" dirty="0">
                <a:solidFill>
                  <a:schemeClr val="bg1">
                    <a:lumMod val="95000"/>
                  </a:schemeClr>
                </a:solidFill>
                <a:latin typeface="Bell MT" panose="02020503060305020303" pitchFamily="18" charset="0"/>
              </a:rPr>
              <a:t>1</a:t>
            </a:r>
            <a:r>
              <a:rPr lang="en-IN" sz="3600">
                <a:solidFill>
                  <a:schemeClr val="bg1">
                    <a:lumMod val="95000"/>
                  </a:schemeClr>
                </a:solidFill>
                <a:latin typeface="Bell MT" panose="02020503060305020303" pitchFamily="18" charset="0"/>
              </a:rPr>
              <a:t>04301</a:t>
            </a:r>
            <a:r>
              <a:rPr lang="en-IN" sz="3600" dirty="0">
                <a:solidFill>
                  <a:schemeClr val="bg1">
                    <a:lumMod val="95000"/>
                  </a:schemeClr>
                </a:solidFill>
                <a:latin typeface="Bell MT" panose="02020503060305020303" pitchFamily="18" charset="0"/>
              </a:rPr>
              <a:t>)</a:t>
            </a:r>
          </a:p>
          <a:p>
            <a:pPr marL="742950" indent="-742950">
              <a:buFont typeface="+mj-lt"/>
              <a:buAutoNum type="arabicPeriod"/>
            </a:pPr>
            <a:r>
              <a:rPr lang="en-IN" sz="3600" dirty="0">
                <a:solidFill>
                  <a:schemeClr val="bg1">
                    <a:lumMod val="95000"/>
                  </a:schemeClr>
                </a:solidFill>
                <a:latin typeface="Bell MT" panose="02020503060305020303" pitchFamily="18" charset="0"/>
              </a:rPr>
              <a:t>	YUVARAJ K(113321104120)</a:t>
            </a:r>
          </a:p>
          <a:p>
            <a:endParaRPr lang="en-IN" sz="3600" dirty="0">
              <a:solidFill>
                <a:schemeClr val="bg1">
                  <a:lumMod val="95000"/>
                </a:schemeClr>
              </a:solidFill>
              <a:latin typeface="Bell MT" panose="02020503060305020303" pitchFamily="18" charset="0"/>
            </a:endParaRPr>
          </a:p>
        </p:txBody>
      </p:sp>
    </p:spTree>
    <p:extLst>
      <p:ext uri="{BB962C8B-B14F-4D97-AF65-F5344CB8AC3E}">
        <p14:creationId xmlns:p14="http://schemas.microsoft.com/office/powerpoint/2010/main" val="10705527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371777" y="0"/>
            <a:ext cx="3476625" cy="1929764"/>
            <a:chOff x="11371777" y="0"/>
            <a:chExt cx="3476625" cy="1929764"/>
          </a:xfrm>
        </p:grpSpPr>
        <p:sp>
          <p:nvSpPr>
            <p:cNvPr id="3" name="object 3"/>
            <p:cNvSpPr/>
            <p:nvPr/>
          </p:nvSpPr>
          <p:spPr>
            <a:xfrm>
              <a:off x="11907027" y="0"/>
              <a:ext cx="2941955" cy="1929764"/>
            </a:xfrm>
            <a:custGeom>
              <a:avLst/>
              <a:gdLst/>
              <a:ahLst/>
              <a:cxnLst/>
              <a:rect l="l" t="t" r="r" b="b"/>
              <a:pathLst>
                <a:path w="2941955" h="1929764">
                  <a:moveTo>
                    <a:pt x="1203062" y="1929681"/>
                  </a:moveTo>
                  <a:lnTo>
                    <a:pt x="0" y="729120"/>
                  </a:lnTo>
                  <a:lnTo>
                    <a:pt x="729121" y="0"/>
                  </a:lnTo>
                  <a:lnTo>
                    <a:pt x="2749607" y="0"/>
                  </a:lnTo>
                  <a:lnTo>
                    <a:pt x="2941374" y="191368"/>
                  </a:lnTo>
                  <a:lnTo>
                    <a:pt x="1203062" y="1929681"/>
                  </a:lnTo>
                  <a:close/>
                </a:path>
              </a:pathLst>
            </a:custGeom>
            <a:solidFill>
              <a:srgbClr val="484B67"/>
            </a:solidFill>
          </p:spPr>
          <p:txBody>
            <a:bodyPr wrap="square" lIns="0" tIns="0" rIns="0" bIns="0" rtlCol="0"/>
            <a:lstStyle/>
            <a:p>
              <a:endParaRPr/>
            </a:p>
          </p:txBody>
        </p:sp>
        <p:sp>
          <p:nvSpPr>
            <p:cNvPr id="4" name="object 4"/>
            <p:cNvSpPr/>
            <p:nvPr/>
          </p:nvSpPr>
          <p:spPr>
            <a:xfrm>
              <a:off x="11371777" y="0"/>
              <a:ext cx="1454785" cy="824230"/>
            </a:xfrm>
            <a:custGeom>
              <a:avLst/>
              <a:gdLst/>
              <a:ahLst/>
              <a:cxnLst/>
              <a:rect l="l" t="t" r="r" b="b"/>
              <a:pathLst>
                <a:path w="1454784" h="824230">
                  <a:moveTo>
                    <a:pt x="630294" y="824165"/>
                  </a:moveTo>
                  <a:lnTo>
                    <a:pt x="0" y="191369"/>
                  </a:lnTo>
                  <a:lnTo>
                    <a:pt x="191369" y="0"/>
                  </a:lnTo>
                  <a:lnTo>
                    <a:pt x="1454460" y="0"/>
                  </a:lnTo>
                  <a:lnTo>
                    <a:pt x="630294" y="824165"/>
                  </a:lnTo>
                  <a:close/>
                </a:path>
              </a:pathLst>
            </a:custGeom>
            <a:solidFill>
              <a:srgbClr val="6FB0D9"/>
            </a:solidFill>
          </p:spPr>
          <p:txBody>
            <a:bodyPr wrap="square" lIns="0" tIns="0" rIns="0" bIns="0" rtlCol="0"/>
            <a:lstStyle/>
            <a:p>
              <a:endParaRPr/>
            </a:p>
          </p:txBody>
        </p:sp>
      </p:grpSp>
      <p:grpSp>
        <p:nvGrpSpPr>
          <p:cNvPr id="5" name="object 5"/>
          <p:cNvGrpSpPr/>
          <p:nvPr/>
        </p:nvGrpSpPr>
        <p:grpSpPr>
          <a:xfrm>
            <a:off x="-3904233" y="0"/>
            <a:ext cx="10650750" cy="12588875"/>
            <a:chOff x="-3904233" y="0"/>
            <a:chExt cx="10650750" cy="12588875"/>
          </a:xfrm>
        </p:grpSpPr>
        <p:sp>
          <p:nvSpPr>
            <p:cNvPr id="6" name="object 6"/>
            <p:cNvSpPr/>
            <p:nvPr/>
          </p:nvSpPr>
          <p:spPr>
            <a:xfrm>
              <a:off x="5334277" y="0"/>
              <a:ext cx="1412240" cy="1219200"/>
            </a:xfrm>
            <a:custGeom>
              <a:avLst/>
              <a:gdLst/>
              <a:ahLst/>
              <a:cxnLst/>
              <a:rect l="l" t="t" r="r" b="b"/>
              <a:pathLst>
                <a:path w="1412240" h="1219200">
                  <a:moveTo>
                    <a:pt x="192233" y="1218907"/>
                  </a:moveTo>
                  <a:lnTo>
                    <a:pt x="0" y="1026674"/>
                  </a:lnTo>
                  <a:lnTo>
                    <a:pt x="1025758" y="0"/>
                  </a:lnTo>
                  <a:lnTo>
                    <a:pt x="1412229" y="0"/>
                  </a:lnTo>
                  <a:lnTo>
                    <a:pt x="192233" y="1218907"/>
                  </a:lnTo>
                  <a:close/>
                </a:path>
              </a:pathLst>
            </a:custGeom>
            <a:solidFill>
              <a:srgbClr val="6FB0D9"/>
            </a:solidFill>
          </p:spPr>
          <p:txBody>
            <a:bodyPr wrap="square" lIns="0" tIns="0" rIns="0" bIns="0" rtlCol="0"/>
            <a:lstStyle/>
            <a:p>
              <a:endParaRPr/>
            </a:p>
          </p:txBody>
        </p:sp>
        <p:sp>
          <p:nvSpPr>
            <p:cNvPr id="7" name="object 7"/>
            <p:cNvSpPr/>
            <p:nvPr/>
          </p:nvSpPr>
          <p:spPr>
            <a:xfrm>
              <a:off x="2881776" y="605557"/>
              <a:ext cx="3476625" cy="3476625"/>
            </a:xfrm>
            <a:custGeom>
              <a:avLst/>
              <a:gdLst/>
              <a:ahLst/>
              <a:cxnLst/>
              <a:rect l="l" t="t" r="r" b="b"/>
              <a:pathLst>
                <a:path w="3476625" h="3476625">
                  <a:moveTo>
                    <a:pt x="1739562" y="3476624"/>
                  </a:moveTo>
                  <a:lnTo>
                    <a:pt x="0" y="1738312"/>
                  </a:lnTo>
                  <a:lnTo>
                    <a:pt x="1739562" y="0"/>
                  </a:lnTo>
                  <a:lnTo>
                    <a:pt x="3476624" y="1738312"/>
                  </a:lnTo>
                  <a:lnTo>
                    <a:pt x="1739562" y="3476624"/>
                  </a:lnTo>
                  <a:close/>
                </a:path>
              </a:pathLst>
            </a:custGeom>
            <a:solidFill>
              <a:srgbClr val="484B67"/>
            </a:solidFill>
          </p:spPr>
          <p:txBody>
            <a:bodyPr wrap="square" lIns="0" tIns="0" rIns="0" bIns="0" rtlCol="0"/>
            <a:lstStyle/>
            <a:p>
              <a:endParaRPr/>
            </a:p>
          </p:txBody>
        </p:sp>
        <p:sp>
          <p:nvSpPr>
            <p:cNvPr id="8" name="object 8"/>
            <p:cNvSpPr/>
            <p:nvPr/>
          </p:nvSpPr>
          <p:spPr>
            <a:xfrm>
              <a:off x="-3904233" y="6140450"/>
              <a:ext cx="4470400" cy="6448425"/>
            </a:xfrm>
            <a:custGeom>
              <a:avLst/>
              <a:gdLst/>
              <a:ahLst/>
              <a:cxnLst/>
              <a:rect l="l" t="t" r="r" b="b"/>
              <a:pathLst>
                <a:path w="4470400" h="6448425">
                  <a:moveTo>
                    <a:pt x="1247240" y="6448424"/>
                  </a:moveTo>
                  <a:lnTo>
                    <a:pt x="0" y="5202151"/>
                  </a:lnTo>
                  <a:lnTo>
                    <a:pt x="0" y="1247239"/>
                  </a:lnTo>
                  <a:lnTo>
                    <a:pt x="1247239" y="0"/>
                  </a:lnTo>
                  <a:lnTo>
                    <a:pt x="4470201" y="3225462"/>
                  </a:lnTo>
                  <a:lnTo>
                    <a:pt x="1247240" y="6448424"/>
                  </a:lnTo>
                  <a:close/>
                </a:path>
              </a:pathLst>
            </a:custGeom>
            <a:solidFill>
              <a:srgbClr val="6FB0D9"/>
            </a:solidFill>
          </p:spPr>
          <p:txBody>
            <a:bodyPr wrap="square" lIns="0" tIns="0" rIns="0" bIns="0" rtlCol="0"/>
            <a:lstStyle/>
            <a:p>
              <a:endParaRPr/>
            </a:p>
          </p:txBody>
        </p:sp>
      </p:grpSp>
      <p:sp>
        <p:nvSpPr>
          <p:cNvPr id="9" name="object 9"/>
          <p:cNvSpPr/>
          <p:nvPr/>
        </p:nvSpPr>
        <p:spPr>
          <a:xfrm>
            <a:off x="13386945" y="356645"/>
            <a:ext cx="5003800" cy="5329555"/>
          </a:xfrm>
          <a:custGeom>
            <a:avLst/>
            <a:gdLst/>
            <a:ahLst/>
            <a:cxnLst/>
            <a:rect l="l" t="t" r="r" b="b"/>
            <a:pathLst>
              <a:path w="5003800" h="5329555">
                <a:moveTo>
                  <a:pt x="3225462" y="5328981"/>
                </a:moveTo>
                <a:lnTo>
                  <a:pt x="0" y="2103519"/>
                </a:lnTo>
                <a:lnTo>
                  <a:pt x="2105151" y="0"/>
                </a:lnTo>
                <a:lnTo>
                  <a:pt x="4344905" y="0"/>
                </a:lnTo>
                <a:lnTo>
                  <a:pt x="5003721" y="658816"/>
                </a:lnTo>
                <a:lnTo>
                  <a:pt x="5003721" y="3549342"/>
                </a:lnTo>
                <a:lnTo>
                  <a:pt x="3225462" y="5328981"/>
                </a:lnTo>
                <a:close/>
              </a:path>
            </a:pathLst>
          </a:custGeom>
          <a:solidFill>
            <a:srgbClr val="484B67"/>
          </a:solidFill>
        </p:spPr>
        <p:txBody>
          <a:bodyPr wrap="square" lIns="0" tIns="0" rIns="0" bIns="0" rtlCol="0"/>
          <a:lstStyle/>
          <a:p>
            <a:endParaRPr/>
          </a:p>
        </p:txBody>
      </p:sp>
      <p:sp>
        <p:nvSpPr>
          <p:cNvPr id="10" name="object 10"/>
          <p:cNvSpPr/>
          <p:nvPr/>
        </p:nvSpPr>
        <p:spPr>
          <a:xfrm>
            <a:off x="566167" y="0"/>
            <a:ext cx="4335145" cy="2166620"/>
          </a:xfrm>
          <a:custGeom>
            <a:avLst/>
            <a:gdLst/>
            <a:ahLst/>
            <a:cxnLst/>
            <a:rect l="l" t="t" r="r" b="b"/>
            <a:pathLst>
              <a:path w="4335145" h="2166620">
                <a:moveTo>
                  <a:pt x="2167322" y="2166481"/>
                </a:moveTo>
                <a:lnTo>
                  <a:pt x="0" y="0"/>
                </a:lnTo>
                <a:lnTo>
                  <a:pt x="4334644" y="0"/>
                </a:lnTo>
                <a:lnTo>
                  <a:pt x="2167322" y="2166481"/>
                </a:lnTo>
                <a:close/>
              </a:path>
            </a:pathLst>
          </a:custGeom>
          <a:solidFill>
            <a:srgbClr val="484B67"/>
          </a:solidFill>
        </p:spPr>
        <p:txBody>
          <a:bodyPr wrap="square" lIns="0" tIns="0" rIns="0" bIns="0" rtlCol="0"/>
          <a:lstStyle/>
          <a:p>
            <a:endParaRPr/>
          </a:p>
        </p:txBody>
      </p:sp>
      <p:sp>
        <p:nvSpPr>
          <p:cNvPr id="11" name="object 11"/>
          <p:cNvSpPr txBox="1">
            <a:spLocks noGrp="1"/>
          </p:cNvSpPr>
          <p:nvPr>
            <p:ph type="body" idx="1"/>
          </p:nvPr>
        </p:nvSpPr>
        <p:spPr>
          <a:xfrm>
            <a:off x="200488" y="1001394"/>
            <a:ext cx="8839200" cy="9051645"/>
          </a:xfrm>
          <a:prstGeom prst="rect">
            <a:avLst/>
          </a:prstGeom>
        </p:spPr>
        <p:txBody>
          <a:bodyPr vert="horz" wrap="square" lIns="0" tIns="12065" rIns="0" bIns="0" rtlCol="0">
            <a:spAutoFit/>
          </a:bodyPr>
          <a:lstStyle/>
          <a:p>
            <a:pPr algn="l"/>
            <a:r>
              <a:rPr lang="en-US" sz="2800" b="1" i="0" dirty="0">
                <a:solidFill>
                  <a:srgbClr val="00B050"/>
                </a:solidFill>
                <a:effectLst/>
                <a:latin typeface="Söhne"/>
              </a:rPr>
              <a:t>Backup</a:t>
            </a:r>
            <a:r>
              <a:rPr lang="en-US" sz="2800" b="0" i="0" dirty="0">
                <a:solidFill>
                  <a:srgbClr val="00B050"/>
                </a:solidFill>
                <a:effectLst/>
                <a:latin typeface="Söhne"/>
              </a:rPr>
              <a:t>:</a:t>
            </a:r>
          </a:p>
          <a:p>
            <a:pPr algn="l">
              <a:buFont typeface="+mj-lt"/>
              <a:buAutoNum type="arabicPeriod"/>
            </a:pPr>
            <a:r>
              <a:rPr lang="en-US" sz="2800" b="1" i="0" dirty="0">
                <a:solidFill>
                  <a:srgbClr val="00B050"/>
                </a:solidFill>
                <a:effectLst/>
                <a:latin typeface="Söhne"/>
              </a:rPr>
              <a:t>Backup Power Sources</a:t>
            </a:r>
            <a:r>
              <a:rPr lang="en-US" sz="2800" b="0" i="0" dirty="0">
                <a:solidFill>
                  <a:srgbClr val="00B050"/>
                </a:solidFill>
                <a:effectLst/>
                <a:latin typeface="Söhne"/>
              </a:rPr>
              <a:t>: In smart water management, ensuring uninterrupted power supply is critical. Backup power sources like generators, uninterruptible power supplies (UPS), or backup batteries are essential. They provide power during unexpected outages, allowing critical components like sensors, communication devices, and control systems to continue functioning.</a:t>
            </a:r>
          </a:p>
          <a:p>
            <a:pPr algn="l">
              <a:buFont typeface="+mj-lt"/>
              <a:buAutoNum type="arabicPeriod"/>
            </a:pPr>
            <a:r>
              <a:rPr lang="en-US" sz="2800" b="1" i="0" dirty="0">
                <a:solidFill>
                  <a:srgbClr val="00B050"/>
                </a:solidFill>
                <a:effectLst/>
                <a:latin typeface="Söhne"/>
              </a:rPr>
              <a:t>Failover Systems</a:t>
            </a:r>
            <a:r>
              <a:rPr lang="en-US" sz="2800" b="0" i="0" dirty="0">
                <a:solidFill>
                  <a:srgbClr val="00B050"/>
                </a:solidFill>
                <a:effectLst/>
                <a:latin typeface="Söhne"/>
              </a:rPr>
              <a:t>: Implement failover systems for critical components. For example, if one sensor or communication module fails, a backup system can automatically take over, ensuring continuous data collection and transmission.</a:t>
            </a:r>
          </a:p>
          <a:p>
            <a:pPr algn="l">
              <a:buFont typeface="+mj-lt"/>
              <a:buAutoNum type="arabicPeriod"/>
            </a:pPr>
            <a:r>
              <a:rPr lang="en-US" sz="2800" b="1" i="0" dirty="0">
                <a:solidFill>
                  <a:srgbClr val="00B050"/>
                </a:solidFill>
                <a:effectLst/>
                <a:latin typeface="Söhne"/>
              </a:rPr>
              <a:t>Energy Storage</a:t>
            </a:r>
            <a:r>
              <a:rPr lang="en-US" sz="2800" b="0" i="0" dirty="0">
                <a:solidFill>
                  <a:srgbClr val="00B050"/>
                </a:solidFill>
                <a:effectLst/>
                <a:latin typeface="Söhne"/>
              </a:rPr>
              <a:t>: Energy storage solutions, such as batteries or capacitors, store excess energy during periods of low demand and release it when needed. This helps optimize energy usage and ensures smooth operation.</a:t>
            </a:r>
          </a:p>
          <a:p>
            <a:pPr algn="l">
              <a:buFont typeface="+mj-lt"/>
              <a:buAutoNum type="arabicPeriod"/>
            </a:pPr>
            <a:r>
              <a:rPr lang="en-US" sz="2800" b="1" i="0" dirty="0">
                <a:solidFill>
                  <a:srgbClr val="00B050"/>
                </a:solidFill>
                <a:effectLst/>
                <a:latin typeface="Söhne"/>
              </a:rPr>
              <a:t>Emergency Response Plans</a:t>
            </a:r>
            <a:r>
              <a:rPr lang="en-US" sz="2800" b="0" i="0" dirty="0">
                <a:solidFill>
                  <a:srgbClr val="00B050"/>
                </a:solidFill>
                <a:effectLst/>
                <a:latin typeface="Söhne"/>
              </a:rPr>
              <a:t>: Develop clear and actionable emergency response plans that outline how the system should function during power outages and how personnel should respond to critical failures.</a:t>
            </a:r>
          </a:p>
          <a:p>
            <a:pPr marR="5080" algn="ctr">
              <a:lnSpc>
                <a:spcPct val="100699"/>
              </a:lnSpc>
              <a:spcBef>
                <a:spcPts val="95"/>
              </a:spcBef>
            </a:pPr>
            <a:endParaRPr sz="2800" spc="-85" dirty="0">
              <a:solidFill>
                <a:srgbClr val="00B050"/>
              </a:solidFill>
            </a:endParaRPr>
          </a:p>
        </p:txBody>
      </p:sp>
      <p:sp>
        <p:nvSpPr>
          <p:cNvPr id="12" name="object 12"/>
          <p:cNvSpPr txBox="1">
            <a:spLocks noGrp="1"/>
          </p:cNvSpPr>
          <p:nvPr>
            <p:ph type="title"/>
          </p:nvPr>
        </p:nvSpPr>
        <p:spPr>
          <a:xfrm>
            <a:off x="7162890" y="223401"/>
            <a:ext cx="3476625" cy="382156"/>
          </a:xfrm>
          <a:prstGeom prst="rect">
            <a:avLst/>
          </a:prstGeom>
        </p:spPr>
        <p:txBody>
          <a:bodyPr vert="horz" wrap="square" lIns="0" tIns="12700" rIns="0" bIns="0" rtlCol="0">
            <a:spAutoFit/>
          </a:bodyPr>
          <a:lstStyle/>
          <a:p>
            <a:pPr marL="12700">
              <a:lnSpc>
                <a:spcPct val="100000"/>
              </a:lnSpc>
              <a:spcBef>
                <a:spcPts val="100"/>
              </a:spcBef>
            </a:pPr>
            <a:r>
              <a:rPr lang="en-US" sz="2400" b="1" i="0" dirty="0">
                <a:effectLst/>
                <a:latin typeface="Söhne"/>
              </a:rPr>
              <a:t>Backup and Redundancy</a:t>
            </a:r>
            <a:endParaRPr sz="2400" dirty="0">
              <a:latin typeface="SimSun"/>
              <a:cs typeface="SimSun"/>
            </a:endParaRPr>
          </a:p>
        </p:txBody>
      </p:sp>
      <p:sp>
        <p:nvSpPr>
          <p:cNvPr id="14" name="TextBox 13">
            <a:extLst>
              <a:ext uri="{FF2B5EF4-FFF2-40B4-BE49-F238E27FC236}">
                <a16:creationId xmlns:a16="http://schemas.microsoft.com/office/drawing/2014/main" id="{3C1011F1-E5D2-024A-03B0-280F49DE3FAB}"/>
              </a:ext>
            </a:extLst>
          </p:cNvPr>
          <p:cNvSpPr txBox="1"/>
          <p:nvPr/>
        </p:nvSpPr>
        <p:spPr>
          <a:xfrm>
            <a:off x="9150350" y="824230"/>
            <a:ext cx="8839200" cy="10002738"/>
          </a:xfrm>
          <a:prstGeom prst="rect">
            <a:avLst/>
          </a:prstGeom>
          <a:noFill/>
        </p:spPr>
        <p:txBody>
          <a:bodyPr wrap="square" rtlCol="0">
            <a:spAutoFit/>
          </a:bodyPr>
          <a:lstStyle/>
          <a:p>
            <a:pPr algn="l"/>
            <a:r>
              <a:rPr lang="en-US" sz="2800" b="1" i="0" dirty="0">
                <a:solidFill>
                  <a:srgbClr val="00B050"/>
                </a:solidFill>
                <a:effectLst/>
                <a:latin typeface="Söhne"/>
              </a:rPr>
              <a:t>Redundancy</a:t>
            </a:r>
            <a:r>
              <a:rPr lang="en-US" sz="2800" b="0" i="0" dirty="0">
                <a:solidFill>
                  <a:srgbClr val="00B050"/>
                </a:solidFill>
                <a:effectLst/>
                <a:latin typeface="Söhne"/>
              </a:rPr>
              <a:t>:</a:t>
            </a:r>
          </a:p>
          <a:p>
            <a:pPr algn="l">
              <a:buFont typeface="+mj-lt"/>
              <a:buAutoNum type="arabicPeriod"/>
            </a:pPr>
            <a:r>
              <a:rPr lang="en-US" sz="2800" b="1" i="0" dirty="0">
                <a:solidFill>
                  <a:srgbClr val="00B050"/>
                </a:solidFill>
                <a:effectLst/>
                <a:latin typeface="Söhne"/>
              </a:rPr>
              <a:t>Redundant Components</a:t>
            </a:r>
            <a:r>
              <a:rPr lang="en-US" sz="2800" b="0" i="0" dirty="0">
                <a:solidFill>
                  <a:srgbClr val="00B050"/>
                </a:solidFill>
                <a:effectLst/>
                <a:latin typeface="Söhne"/>
              </a:rPr>
              <a:t>: Redundancy involves duplicating critical components within the system. For instance, having duplicate sensors, communication modules, or control systems that can seamlessly take over if the primary component fails.</a:t>
            </a:r>
          </a:p>
          <a:p>
            <a:pPr algn="l">
              <a:buFont typeface="+mj-lt"/>
              <a:buAutoNum type="arabicPeriod"/>
            </a:pPr>
            <a:r>
              <a:rPr lang="en-US" sz="2800" b="1" i="0" dirty="0">
                <a:solidFill>
                  <a:srgbClr val="00B050"/>
                </a:solidFill>
                <a:effectLst/>
                <a:latin typeface="Söhne"/>
              </a:rPr>
              <a:t>Network Redundancy</a:t>
            </a:r>
            <a:r>
              <a:rPr lang="en-US" sz="2800" b="0" i="0" dirty="0">
                <a:solidFill>
                  <a:srgbClr val="00B050"/>
                </a:solidFill>
                <a:effectLst/>
                <a:latin typeface="Söhne"/>
              </a:rPr>
              <a:t>: In communication infrastructure, redundancy can be achieved through network redundancy. Multiple communication paths, such as cellular networks and satellite links, can be used simultaneously. If one network goes down, the system can switch to an alternative path to ensure data transmission.</a:t>
            </a:r>
          </a:p>
          <a:p>
            <a:pPr algn="l">
              <a:buFont typeface="+mj-lt"/>
              <a:buAutoNum type="arabicPeriod"/>
            </a:pPr>
            <a:r>
              <a:rPr lang="en-US" sz="2800" b="1" i="0" dirty="0">
                <a:solidFill>
                  <a:srgbClr val="00B050"/>
                </a:solidFill>
                <a:effectLst/>
                <a:latin typeface="Söhne"/>
              </a:rPr>
              <a:t>Load Balancing</a:t>
            </a:r>
            <a:r>
              <a:rPr lang="en-US" sz="2800" b="0" i="0" dirty="0">
                <a:solidFill>
                  <a:srgbClr val="00B050"/>
                </a:solidFill>
                <a:effectLst/>
                <a:latin typeface="Söhne"/>
              </a:rPr>
              <a:t>: Load balancing distributes data processing or control tasks evenly across redundant components. This ensures that no single component is overburdened and helps prevent system failures due to component overload.</a:t>
            </a:r>
          </a:p>
          <a:p>
            <a:pPr algn="l">
              <a:buFont typeface="+mj-lt"/>
              <a:buAutoNum type="arabicPeriod"/>
            </a:pPr>
            <a:r>
              <a:rPr lang="en-US" sz="2800" b="1" i="0" dirty="0">
                <a:solidFill>
                  <a:srgbClr val="00B050"/>
                </a:solidFill>
                <a:effectLst/>
                <a:latin typeface="Söhne"/>
              </a:rPr>
              <a:t>Server Redundancy</a:t>
            </a:r>
            <a:r>
              <a:rPr lang="en-US" sz="2800" b="0" i="0" dirty="0">
                <a:solidFill>
                  <a:srgbClr val="00B050"/>
                </a:solidFill>
                <a:effectLst/>
                <a:latin typeface="Söhne"/>
              </a:rPr>
              <a:t>: In cloud-based systems, redundancy can be achieved through server redundancy. Data is stored on multiple servers in different geographic locations. If one server fails, the system can switch to another, ensuring data availability.</a:t>
            </a:r>
          </a:p>
          <a:p>
            <a:endParaRPr lang="en-US" sz="2800" dirty="0">
              <a:solidFill>
                <a:srgbClr val="00B05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168090" y="269408"/>
            <a:ext cx="7125334" cy="8487426"/>
          </a:xfrm>
          <a:custGeom>
            <a:avLst/>
            <a:gdLst/>
            <a:ahLst/>
            <a:cxnLst/>
            <a:rect l="l" t="t" r="r" b="b"/>
            <a:pathLst>
              <a:path w="7125334" h="6448425">
                <a:moveTo>
                  <a:pt x="2941383" y="3780815"/>
                </a:moveTo>
                <a:lnTo>
                  <a:pt x="1740814" y="2580246"/>
                </a:lnTo>
                <a:lnTo>
                  <a:pt x="0" y="4318559"/>
                </a:lnTo>
                <a:lnTo>
                  <a:pt x="1203071" y="5519128"/>
                </a:lnTo>
                <a:lnTo>
                  <a:pt x="2941383" y="3780815"/>
                </a:lnTo>
                <a:close/>
              </a:path>
              <a:path w="7125334" h="6448425">
                <a:moveTo>
                  <a:pt x="7125259" y="1241767"/>
                </a:moveTo>
                <a:lnTo>
                  <a:pt x="5883961" y="0"/>
                </a:lnTo>
                <a:lnTo>
                  <a:pt x="2659748" y="3225457"/>
                </a:lnTo>
                <a:lnTo>
                  <a:pt x="5883961" y="6448425"/>
                </a:lnTo>
                <a:lnTo>
                  <a:pt x="7125259" y="5207622"/>
                </a:lnTo>
                <a:lnTo>
                  <a:pt x="7125259" y="1241767"/>
                </a:lnTo>
                <a:close/>
              </a:path>
            </a:pathLst>
          </a:custGeom>
          <a:solidFill>
            <a:srgbClr val="484B67"/>
          </a:solidFill>
        </p:spPr>
        <p:txBody>
          <a:bodyPr wrap="square" lIns="0" tIns="0" rIns="0" bIns="0" rtlCol="0"/>
          <a:lstStyle/>
          <a:p>
            <a:endParaRPr/>
          </a:p>
        </p:txBody>
      </p:sp>
      <p:sp>
        <p:nvSpPr>
          <p:cNvPr id="4" name="object 4"/>
          <p:cNvSpPr/>
          <p:nvPr/>
        </p:nvSpPr>
        <p:spPr>
          <a:xfrm>
            <a:off x="9907844" y="508061"/>
            <a:ext cx="3096260" cy="5160435"/>
          </a:xfrm>
          <a:custGeom>
            <a:avLst/>
            <a:gdLst/>
            <a:ahLst/>
            <a:cxnLst/>
            <a:rect l="l" t="t" r="r" b="b"/>
            <a:pathLst>
              <a:path w="3096259" h="3399154">
                <a:moveTo>
                  <a:pt x="2990850" y="192239"/>
                </a:moveTo>
                <a:lnTo>
                  <a:pt x="2798622" y="0"/>
                </a:lnTo>
                <a:lnTo>
                  <a:pt x="0" y="2796121"/>
                </a:lnTo>
                <a:lnTo>
                  <a:pt x="194729" y="2990850"/>
                </a:lnTo>
                <a:lnTo>
                  <a:pt x="2990850" y="192239"/>
                </a:lnTo>
                <a:close/>
              </a:path>
              <a:path w="3096259" h="3399154">
                <a:moveTo>
                  <a:pt x="3096107" y="1660296"/>
                </a:moveTo>
                <a:lnTo>
                  <a:pt x="2463317" y="1027506"/>
                </a:lnTo>
                <a:lnTo>
                  <a:pt x="725004" y="2765818"/>
                </a:lnTo>
                <a:lnTo>
                  <a:pt x="1357795" y="3398609"/>
                </a:lnTo>
                <a:lnTo>
                  <a:pt x="3096107" y="1660296"/>
                </a:lnTo>
                <a:close/>
              </a:path>
            </a:pathLst>
          </a:custGeom>
          <a:solidFill>
            <a:srgbClr val="6FB0D9"/>
          </a:solidFill>
        </p:spPr>
        <p:txBody>
          <a:bodyPr wrap="square" lIns="0" tIns="0" rIns="0" bIns="0" rtlCol="0"/>
          <a:lstStyle/>
          <a:p>
            <a:endParaRPr/>
          </a:p>
        </p:txBody>
      </p:sp>
      <p:pic>
        <p:nvPicPr>
          <p:cNvPr id="11" name="object 11"/>
          <p:cNvPicPr/>
          <p:nvPr/>
        </p:nvPicPr>
        <p:blipFill>
          <a:blip r:embed="rId2" cstate="print"/>
          <a:stretch>
            <a:fillRect/>
          </a:stretch>
        </p:blipFill>
        <p:spPr>
          <a:xfrm>
            <a:off x="13708458" y="-1901258"/>
            <a:ext cx="143225" cy="217437"/>
          </a:xfrm>
          <a:prstGeom prst="rect">
            <a:avLst/>
          </a:prstGeom>
        </p:spPr>
      </p:pic>
      <p:pic>
        <p:nvPicPr>
          <p:cNvPr id="15" name="object 15"/>
          <p:cNvPicPr/>
          <p:nvPr/>
        </p:nvPicPr>
        <p:blipFill>
          <a:blip r:embed="rId3" cstate="print"/>
          <a:stretch>
            <a:fillRect/>
          </a:stretch>
        </p:blipFill>
        <p:spPr>
          <a:xfrm>
            <a:off x="12140535" y="-1756329"/>
            <a:ext cx="95483" cy="148758"/>
          </a:xfrm>
          <a:prstGeom prst="rect">
            <a:avLst/>
          </a:prstGeom>
        </p:spPr>
      </p:pic>
      <p:sp>
        <p:nvSpPr>
          <p:cNvPr id="16" name="object 16"/>
          <p:cNvSpPr txBox="1">
            <a:spLocks noGrp="1"/>
          </p:cNvSpPr>
          <p:nvPr>
            <p:ph type="title"/>
          </p:nvPr>
        </p:nvSpPr>
        <p:spPr>
          <a:xfrm>
            <a:off x="2959403" y="2308333"/>
            <a:ext cx="4250690" cy="936154"/>
          </a:xfrm>
          <a:prstGeom prst="rect">
            <a:avLst/>
          </a:prstGeom>
        </p:spPr>
        <p:txBody>
          <a:bodyPr vert="horz" wrap="square" lIns="0" tIns="12700" rIns="0" bIns="0" rtlCol="0">
            <a:spAutoFit/>
          </a:bodyPr>
          <a:lstStyle/>
          <a:p>
            <a:pPr marL="12700">
              <a:lnSpc>
                <a:spcPct val="100000"/>
              </a:lnSpc>
              <a:spcBef>
                <a:spcPts val="100"/>
              </a:spcBef>
            </a:pPr>
            <a:r>
              <a:rPr lang="en-US" sz="6000" spc="1160" dirty="0">
                <a:latin typeface="Segoe UI Black" panose="020B0A02040204020203" pitchFamily="34" charset="0"/>
                <a:ea typeface="Segoe UI Black" panose="020B0A02040204020203" pitchFamily="34" charset="0"/>
                <a:cs typeface="SimSun"/>
              </a:rPr>
              <a:t>Thanks!</a:t>
            </a:r>
            <a:endParaRPr sz="6000" dirty="0">
              <a:latin typeface="Segoe UI Black" panose="020B0A02040204020203" pitchFamily="34" charset="0"/>
              <a:ea typeface="Segoe UI Black" panose="020B0A02040204020203" pitchFamily="34" charset="0"/>
              <a:cs typeface="SimSun"/>
            </a:endParaRPr>
          </a:p>
        </p:txBody>
      </p:sp>
      <p:sp>
        <p:nvSpPr>
          <p:cNvPr id="17" name="object 17"/>
          <p:cNvSpPr txBox="1"/>
          <p:nvPr/>
        </p:nvSpPr>
        <p:spPr>
          <a:xfrm>
            <a:off x="2959403" y="4713409"/>
            <a:ext cx="4655185" cy="3067506"/>
          </a:xfrm>
          <a:prstGeom prst="rect">
            <a:avLst/>
          </a:prstGeom>
        </p:spPr>
        <p:txBody>
          <a:bodyPr vert="horz" wrap="square" lIns="0" tIns="142240" rIns="0" bIns="0" rtlCol="0">
            <a:spAutoFit/>
          </a:bodyPr>
          <a:lstStyle/>
          <a:p>
            <a:pPr marL="12700" marR="5080" algn="ctr">
              <a:lnSpc>
                <a:spcPts val="5100"/>
              </a:lnSpc>
              <a:spcBef>
                <a:spcPts val="1120"/>
              </a:spcBef>
            </a:pPr>
            <a:r>
              <a:rPr sz="5100" spc="750" dirty="0">
                <a:solidFill>
                  <a:srgbClr val="FFFFFF"/>
                </a:solidFill>
                <a:latin typeface="SimSun"/>
                <a:cs typeface="SimSun"/>
              </a:rPr>
              <a:t>D</a:t>
            </a:r>
            <a:r>
              <a:rPr sz="5100" spc="225" dirty="0">
                <a:solidFill>
                  <a:srgbClr val="FFFFFF"/>
                </a:solidFill>
                <a:latin typeface="SimSun"/>
                <a:cs typeface="SimSun"/>
              </a:rPr>
              <a:t>o</a:t>
            </a:r>
            <a:r>
              <a:rPr sz="5100" spc="-1440" dirty="0">
                <a:solidFill>
                  <a:srgbClr val="FFFFFF"/>
                </a:solidFill>
                <a:latin typeface="SimSun"/>
                <a:cs typeface="SimSun"/>
              </a:rPr>
              <a:t> </a:t>
            </a:r>
            <a:r>
              <a:rPr sz="5100" spc="45" dirty="0">
                <a:solidFill>
                  <a:srgbClr val="FFFFFF"/>
                </a:solidFill>
                <a:latin typeface="SimSun"/>
                <a:cs typeface="SimSun"/>
              </a:rPr>
              <a:t>y</a:t>
            </a:r>
            <a:r>
              <a:rPr sz="5100" spc="200" dirty="0">
                <a:solidFill>
                  <a:srgbClr val="FFFFFF"/>
                </a:solidFill>
                <a:latin typeface="SimSun"/>
                <a:cs typeface="SimSun"/>
              </a:rPr>
              <a:t>o</a:t>
            </a:r>
            <a:r>
              <a:rPr sz="5100" spc="340" dirty="0">
                <a:solidFill>
                  <a:srgbClr val="FFFFFF"/>
                </a:solidFill>
                <a:latin typeface="SimSun"/>
                <a:cs typeface="SimSun"/>
              </a:rPr>
              <a:t>u</a:t>
            </a:r>
            <a:r>
              <a:rPr sz="5100" spc="-1440" dirty="0">
                <a:solidFill>
                  <a:srgbClr val="FFFFFF"/>
                </a:solidFill>
                <a:latin typeface="SimSun"/>
                <a:cs typeface="SimSun"/>
              </a:rPr>
              <a:t> </a:t>
            </a:r>
            <a:r>
              <a:rPr sz="5100" spc="370" dirty="0">
                <a:solidFill>
                  <a:srgbClr val="FFFFFF"/>
                </a:solidFill>
                <a:latin typeface="SimSun"/>
                <a:cs typeface="SimSun"/>
              </a:rPr>
              <a:t>h</a:t>
            </a:r>
            <a:r>
              <a:rPr sz="5100" spc="-15" dirty="0">
                <a:solidFill>
                  <a:srgbClr val="FFFFFF"/>
                </a:solidFill>
                <a:latin typeface="SimSun"/>
                <a:cs typeface="SimSun"/>
              </a:rPr>
              <a:t>a</a:t>
            </a:r>
            <a:r>
              <a:rPr sz="5100" spc="15" dirty="0">
                <a:solidFill>
                  <a:srgbClr val="FFFFFF"/>
                </a:solidFill>
                <a:latin typeface="SimSun"/>
                <a:cs typeface="SimSun"/>
              </a:rPr>
              <a:t>v</a:t>
            </a:r>
            <a:r>
              <a:rPr sz="5100" spc="35" dirty="0">
                <a:solidFill>
                  <a:srgbClr val="FFFFFF"/>
                </a:solidFill>
                <a:latin typeface="SimSun"/>
                <a:cs typeface="SimSun"/>
              </a:rPr>
              <a:t>e</a:t>
            </a:r>
            <a:r>
              <a:rPr sz="5100" spc="-1440" dirty="0">
                <a:solidFill>
                  <a:srgbClr val="FFFFFF"/>
                </a:solidFill>
                <a:latin typeface="SimSun"/>
                <a:cs typeface="SimSun"/>
              </a:rPr>
              <a:t> </a:t>
            </a:r>
            <a:r>
              <a:rPr sz="5100" spc="75" dirty="0">
                <a:solidFill>
                  <a:srgbClr val="FFFFFF"/>
                </a:solidFill>
                <a:latin typeface="SimSun"/>
                <a:cs typeface="SimSun"/>
              </a:rPr>
              <a:t>a</a:t>
            </a:r>
            <a:r>
              <a:rPr sz="5100" spc="240" dirty="0">
                <a:solidFill>
                  <a:srgbClr val="FFFFFF"/>
                </a:solidFill>
                <a:latin typeface="SimSun"/>
                <a:cs typeface="SimSun"/>
              </a:rPr>
              <a:t>n</a:t>
            </a:r>
            <a:r>
              <a:rPr sz="5100" spc="180" dirty="0">
                <a:solidFill>
                  <a:srgbClr val="FFFFFF"/>
                </a:solidFill>
                <a:latin typeface="SimSun"/>
                <a:cs typeface="SimSun"/>
              </a:rPr>
              <a:t>y  </a:t>
            </a:r>
            <a:r>
              <a:rPr sz="5100" spc="-125" dirty="0">
                <a:solidFill>
                  <a:srgbClr val="FFFFFF"/>
                </a:solidFill>
                <a:latin typeface="SimSun"/>
                <a:cs typeface="SimSun"/>
              </a:rPr>
              <a:t>questions?</a:t>
            </a:r>
            <a:endParaRPr sz="5100" dirty="0">
              <a:latin typeface="SimSun"/>
              <a:cs typeface="SimSun"/>
            </a:endParaRPr>
          </a:p>
          <a:p>
            <a:pPr algn="ctr">
              <a:lnSpc>
                <a:spcPts val="3365"/>
              </a:lnSpc>
              <a:spcBef>
                <a:spcPts val="2655"/>
              </a:spcBef>
            </a:pPr>
            <a:r>
              <a:rPr lang="en-US" sz="3050" spc="-75" dirty="0">
                <a:solidFill>
                  <a:srgbClr val="FFFFFF"/>
                </a:solidFill>
                <a:latin typeface="Trebuchet MS"/>
                <a:cs typeface="Trebuchet MS"/>
                <a:hlinkClick r:id="rId4"/>
              </a:rPr>
              <a:t>kishankanthds@gmail</a:t>
            </a:r>
            <a:r>
              <a:rPr sz="3050" spc="-75" dirty="0">
                <a:solidFill>
                  <a:srgbClr val="FFFFFF"/>
                </a:solidFill>
                <a:latin typeface="Trebuchet MS"/>
                <a:cs typeface="Trebuchet MS"/>
                <a:hlinkClick r:id="rId4"/>
              </a:rPr>
              <a:t>.com</a:t>
            </a:r>
            <a:endParaRPr sz="3050" dirty="0">
              <a:latin typeface="Trebuchet MS"/>
              <a:cs typeface="Trebuchet MS"/>
            </a:endParaRPr>
          </a:p>
          <a:p>
            <a:pPr algn="ctr">
              <a:lnSpc>
                <a:spcPts val="3075"/>
              </a:lnSpc>
            </a:pPr>
            <a:r>
              <a:rPr sz="3050" spc="20" dirty="0">
                <a:solidFill>
                  <a:srgbClr val="FFFFFF"/>
                </a:solidFill>
                <a:latin typeface="Trebuchet MS"/>
                <a:cs typeface="Trebuchet MS"/>
              </a:rPr>
              <a:t>+</a:t>
            </a:r>
            <a:r>
              <a:rPr sz="3050" spc="-25" dirty="0">
                <a:solidFill>
                  <a:srgbClr val="FFFFFF"/>
                </a:solidFill>
                <a:latin typeface="Trebuchet MS"/>
                <a:cs typeface="Trebuchet MS"/>
              </a:rPr>
              <a:t>9</a:t>
            </a:r>
            <a:r>
              <a:rPr sz="3050" spc="-585" dirty="0">
                <a:solidFill>
                  <a:srgbClr val="FFFFFF"/>
                </a:solidFill>
                <a:latin typeface="Trebuchet MS"/>
                <a:cs typeface="Trebuchet MS"/>
              </a:rPr>
              <a:t>1</a:t>
            </a:r>
            <a:r>
              <a:rPr sz="3050" spc="-215" dirty="0">
                <a:solidFill>
                  <a:srgbClr val="FFFFFF"/>
                </a:solidFill>
                <a:latin typeface="Trebuchet MS"/>
                <a:cs typeface="Trebuchet MS"/>
              </a:rPr>
              <a:t> </a:t>
            </a:r>
            <a:r>
              <a:rPr lang="en-US" sz="3050" spc="10" dirty="0">
                <a:solidFill>
                  <a:srgbClr val="FFFFFF"/>
                </a:solidFill>
                <a:latin typeface="Trebuchet MS"/>
                <a:cs typeface="Trebuchet MS"/>
              </a:rPr>
              <a:t>7871816966</a:t>
            </a:r>
            <a:endParaRPr sz="3050" dirty="0">
              <a:latin typeface="Trebuchet MS"/>
              <a:cs typeface="Trebuchet MS"/>
            </a:endParaRPr>
          </a:p>
          <a:p>
            <a:pPr algn="ctr">
              <a:lnSpc>
                <a:spcPts val="3365"/>
              </a:lnSpc>
            </a:pPr>
            <a:endParaRPr sz="3050" dirty="0">
              <a:latin typeface="Trebuchet MS"/>
              <a:cs typeface="Trebuchet MS"/>
            </a:endParaRPr>
          </a:p>
        </p:txBody>
      </p:sp>
      <p:sp>
        <p:nvSpPr>
          <p:cNvPr id="18" name="object 18"/>
          <p:cNvSpPr/>
          <p:nvPr/>
        </p:nvSpPr>
        <p:spPr>
          <a:xfrm>
            <a:off x="2287522" y="4498135"/>
            <a:ext cx="6029325" cy="95250"/>
          </a:xfrm>
          <a:custGeom>
            <a:avLst/>
            <a:gdLst/>
            <a:ahLst/>
            <a:cxnLst/>
            <a:rect l="l" t="t" r="r" b="b"/>
            <a:pathLst>
              <a:path w="6029325" h="95250">
                <a:moveTo>
                  <a:pt x="6029324" y="95249"/>
                </a:moveTo>
                <a:lnTo>
                  <a:pt x="0" y="95249"/>
                </a:lnTo>
                <a:lnTo>
                  <a:pt x="0" y="0"/>
                </a:lnTo>
                <a:lnTo>
                  <a:pt x="6029324" y="0"/>
                </a:lnTo>
                <a:lnTo>
                  <a:pt x="6029324" y="95249"/>
                </a:lnTo>
                <a:close/>
              </a:path>
            </a:pathLst>
          </a:custGeom>
          <a:solidFill>
            <a:srgbClr val="6FB0D9"/>
          </a:solidFill>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3552" y="2894177"/>
            <a:ext cx="8358505" cy="2183931"/>
          </a:xfrm>
          <a:prstGeom prst="rect">
            <a:avLst/>
          </a:prstGeom>
        </p:spPr>
        <p:txBody>
          <a:bodyPr vert="horz" wrap="square" lIns="0" tIns="207010" rIns="0" bIns="0" rtlCol="0">
            <a:spAutoFit/>
          </a:bodyPr>
          <a:lstStyle/>
          <a:p>
            <a:pPr marL="12700" marR="5080" algn="ctr">
              <a:lnSpc>
                <a:spcPts val="7650"/>
              </a:lnSpc>
              <a:spcBef>
                <a:spcPts val="1630"/>
              </a:spcBef>
            </a:pPr>
            <a:r>
              <a:rPr sz="7650" spc="15" dirty="0">
                <a:latin typeface="Georgia"/>
                <a:cs typeface="Georgia"/>
              </a:rPr>
              <a:t>Smart </a:t>
            </a:r>
            <a:r>
              <a:rPr sz="7650" spc="20" dirty="0">
                <a:latin typeface="Georgia"/>
                <a:cs typeface="Georgia"/>
              </a:rPr>
              <a:t> </a:t>
            </a:r>
            <a:r>
              <a:rPr sz="7650" spc="-100" dirty="0">
                <a:latin typeface="Georgia"/>
                <a:cs typeface="Georgia"/>
              </a:rPr>
              <a:t>Water</a:t>
            </a:r>
            <a:r>
              <a:rPr sz="7650" spc="-260" dirty="0">
                <a:latin typeface="Georgia"/>
                <a:cs typeface="Georgia"/>
              </a:rPr>
              <a:t> </a:t>
            </a:r>
            <a:r>
              <a:rPr sz="7650" spc="-90" dirty="0">
                <a:latin typeface="Georgia"/>
                <a:cs typeface="Georgia"/>
              </a:rPr>
              <a:t>Management</a:t>
            </a:r>
            <a:endParaRPr sz="7650" dirty="0">
              <a:latin typeface="Georgia"/>
              <a:cs typeface="Georgia"/>
            </a:endParaRPr>
          </a:p>
        </p:txBody>
      </p:sp>
      <p:grpSp>
        <p:nvGrpSpPr>
          <p:cNvPr id="3" name="object 3"/>
          <p:cNvGrpSpPr/>
          <p:nvPr/>
        </p:nvGrpSpPr>
        <p:grpSpPr>
          <a:xfrm>
            <a:off x="9144511" y="0"/>
            <a:ext cx="9144000" cy="9381490"/>
            <a:chOff x="9144511" y="0"/>
            <a:chExt cx="9144000" cy="9381490"/>
          </a:xfrm>
        </p:grpSpPr>
        <p:pic>
          <p:nvPicPr>
            <p:cNvPr id="4" name="object 4"/>
            <p:cNvPicPr/>
            <p:nvPr/>
          </p:nvPicPr>
          <p:blipFill>
            <a:blip r:embed="rId2" cstate="print"/>
            <a:stretch>
              <a:fillRect/>
            </a:stretch>
          </p:blipFill>
          <p:spPr>
            <a:xfrm>
              <a:off x="9144511" y="4056564"/>
              <a:ext cx="5324392" cy="5324392"/>
            </a:xfrm>
            <a:prstGeom prst="rect">
              <a:avLst/>
            </a:prstGeom>
          </p:spPr>
        </p:pic>
        <p:pic>
          <p:nvPicPr>
            <p:cNvPr id="5" name="object 5"/>
            <p:cNvPicPr/>
            <p:nvPr/>
          </p:nvPicPr>
          <p:blipFill>
            <a:blip r:embed="rId3" cstate="print"/>
            <a:stretch>
              <a:fillRect/>
            </a:stretch>
          </p:blipFill>
          <p:spPr>
            <a:xfrm>
              <a:off x="11809715" y="0"/>
              <a:ext cx="6478283" cy="7407412"/>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640787" y="0"/>
            <a:ext cx="5647690" cy="5734685"/>
            <a:chOff x="12640787" y="0"/>
            <a:chExt cx="5647690" cy="5734685"/>
          </a:xfrm>
        </p:grpSpPr>
        <p:sp>
          <p:nvSpPr>
            <p:cNvPr id="3" name="object 3"/>
            <p:cNvSpPr/>
            <p:nvPr/>
          </p:nvSpPr>
          <p:spPr>
            <a:xfrm>
              <a:off x="16373134" y="2795251"/>
              <a:ext cx="1915160" cy="2939415"/>
            </a:xfrm>
            <a:custGeom>
              <a:avLst/>
              <a:gdLst/>
              <a:ahLst/>
              <a:cxnLst/>
              <a:rect l="l" t="t" r="r" b="b"/>
              <a:pathLst>
                <a:path w="1915159" h="2939415">
                  <a:moveTo>
                    <a:pt x="1201425" y="2938873"/>
                  </a:moveTo>
                  <a:lnTo>
                    <a:pt x="0" y="1738312"/>
                  </a:lnTo>
                  <a:lnTo>
                    <a:pt x="1739563" y="0"/>
                  </a:lnTo>
                  <a:lnTo>
                    <a:pt x="1914865" y="175176"/>
                  </a:lnTo>
                  <a:lnTo>
                    <a:pt x="1914865" y="2225946"/>
                  </a:lnTo>
                  <a:lnTo>
                    <a:pt x="1201425" y="2938873"/>
                  </a:lnTo>
                  <a:close/>
                </a:path>
              </a:pathLst>
            </a:custGeom>
            <a:solidFill>
              <a:srgbClr val="484B67"/>
            </a:solidFill>
          </p:spPr>
          <p:txBody>
            <a:bodyPr wrap="square" lIns="0" tIns="0" rIns="0" bIns="0" rtlCol="0"/>
            <a:lstStyle/>
            <a:p>
              <a:endParaRPr/>
            </a:p>
          </p:txBody>
        </p:sp>
        <p:sp>
          <p:nvSpPr>
            <p:cNvPr id="4" name="object 4"/>
            <p:cNvSpPr/>
            <p:nvPr/>
          </p:nvSpPr>
          <p:spPr>
            <a:xfrm>
              <a:off x="12640780" y="11"/>
              <a:ext cx="5647690" cy="4629150"/>
            </a:xfrm>
            <a:custGeom>
              <a:avLst/>
              <a:gdLst/>
              <a:ahLst/>
              <a:cxnLst/>
              <a:rect l="l" t="t" r="r" b="b"/>
              <a:pathLst>
                <a:path w="5647690" h="4629150">
                  <a:moveTo>
                    <a:pt x="5567019" y="2890291"/>
                  </a:moveTo>
                  <a:lnTo>
                    <a:pt x="4936274" y="2257488"/>
                  </a:lnTo>
                  <a:lnTo>
                    <a:pt x="3196717" y="3995801"/>
                  </a:lnTo>
                  <a:lnTo>
                    <a:pt x="3827462" y="4628604"/>
                  </a:lnTo>
                  <a:lnTo>
                    <a:pt x="5567019" y="2890291"/>
                  </a:lnTo>
                  <a:close/>
                </a:path>
                <a:path w="5647690" h="4629150">
                  <a:moveTo>
                    <a:pt x="5647220" y="0"/>
                  </a:moveTo>
                  <a:lnTo>
                    <a:pt x="0" y="0"/>
                  </a:lnTo>
                  <a:lnTo>
                    <a:pt x="3075927" y="3075914"/>
                  </a:lnTo>
                  <a:lnTo>
                    <a:pt x="5647220" y="504634"/>
                  </a:lnTo>
                  <a:lnTo>
                    <a:pt x="5647220" y="0"/>
                  </a:lnTo>
                  <a:close/>
                </a:path>
              </a:pathLst>
            </a:custGeom>
            <a:solidFill>
              <a:srgbClr val="6FB0D9"/>
            </a:solidFill>
          </p:spPr>
          <p:txBody>
            <a:bodyPr wrap="square" lIns="0" tIns="0" rIns="0" bIns="0" rtlCol="0"/>
            <a:lstStyle/>
            <a:p>
              <a:endParaRPr/>
            </a:p>
          </p:txBody>
        </p:sp>
      </p:grpSp>
      <p:sp>
        <p:nvSpPr>
          <p:cNvPr id="5" name="object 5"/>
          <p:cNvSpPr/>
          <p:nvPr/>
        </p:nvSpPr>
        <p:spPr>
          <a:xfrm>
            <a:off x="15062500" y="6675000"/>
            <a:ext cx="3225800" cy="3612515"/>
          </a:xfrm>
          <a:custGeom>
            <a:avLst/>
            <a:gdLst/>
            <a:ahLst/>
            <a:cxnLst/>
            <a:rect l="l" t="t" r="r" b="b"/>
            <a:pathLst>
              <a:path w="3225800" h="3612515">
                <a:moveTo>
                  <a:pt x="3225499" y="3611999"/>
                </a:moveTo>
                <a:lnTo>
                  <a:pt x="386687" y="3611999"/>
                </a:lnTo>
                <a:lnTo>
                  <a:pt x="0" y="3225462"/>
                </a:lnTo>
                <a:lnTo>
                  <a:pt x="3224211" y="0"/>
                </a:lnTo>
                <a:lnTo>
                  <a:pt x="3225499" y="1286"/>
                </a:lnTo>
                <a:lnTo>
                  <a:pt x="3225499" y="3611999"/>
                </a:lnTo>
                <a:close/>
              </a:path>
            </a:pathLst>
          </a:custGeom>
          <a:solidFill>
            <a:srgbClr val="6FB0D9"/>
          </a:solidFill>
        </p:spPr>
        <p:txBody>
          <a:bodyPr wrap="square" lIns="0" tIns="0" rIns="0" bIns="0" rtlCol="0"/>
          <a:lstStyle/>
          <a:p>
            <a:endParaRPr/>
          </a:p>
        </p:txBody>
      </p:sp>
      <p:grpSp>
        <p:nvGrpSpPr>
          <p:cNvPr id="6" name="object 6"/>
          <p:cNvGrpSpPr/>
          <p:nvPr/>
        </p:nvGrpSpPr>
        <p:grpSpPr>
          <a:xfrm>
            <a:off x="11605457" y="815620"/>
            <a:ext cx="6682740" cy="8823325"/>
            <a:chOff x="11605457" y="815620"/>
            <a:chExt cx="6682740" cy="8823325"/>
          </a:xfrm>
        </p:grpSpPr>
        <p:sp>
          <p:nvSpPr>
            <p:cNvPr id="7" name="object 7"/>
            <p:cNvSpPr/>
            <p:nvPr/>
          </p:nvSpPr>
          <p:spPr>
            <a:xfrm>
              <a:off x="15857501" y="815620"/>
              <a:ext cx="2430780" cy="2623185"/>
            </a:xfrm>
            <a:custGeom>
              <a:avLst/>
              <a:gdLst/>
              <a:ahLst/>
              <a:cxnLst/>
              <a:rect l="l" t="t" r="r" b="b"/>
              <a:pathLst>
                <a:path w="2430780" h="2623185">
                  <a:moveTo>
                    <a:pt x="194729" y="2622729"/>
                  </a:moveTo>
                  <a:lnTo>
                    <a:pt x="0" y="2430496"/>
                  </a:lnTo>
                  <a:lnTo>
                    <a:pt x="2430496" y="0"/>
                  </a:lnTo>
                  <a:lnTo>
                    <a:pt x="2430496" y="386963"/>
                  </a:lnTo>
                  <a:lnTo>
                    <a:pt x="194729" y="2622729"/>
                  </a:lnTo>
                  <a:close/>
                </a:path>
              </a:pathLst>
            </a:custGeom>
            <a:solidFill>
              <a:srgbClr val="6FB0D9"/>
            </a:solidFill>
          </p:spPr>
          <p:txBody>
            <a:bodyPr wrap="square" lIns="0" tIns="0" rIns="0" bIns="0" rtlCol="0"/>
            <a:lstStyle/>
            <a:p>
              <a:endParaRPr/>
            </a:p>
          </p:txBody>
        </p:sp>
        <p:pic>
          <p:nvPicPr>
            <p:cNvPr id="8" name="object 8"/>
            <p:cNvPicPr/>
            <p:nvPr/>
          </p:nvPicPr>
          <p:blipFill>
            <a:blip r:embed="rId2" cstate="print"/>
            <a:stretch>
              <a:fillRect/>
            </a:stretch>
          </p:blipFill>
          <p:spPr>
            <a:xfrm>
              <a:off x="11605457" y="3266261"/>
              <a:ext cx="6372126" cy="6372126"/>
            </a:xfrm>
            <a:prstGeom prst="rect">
              <a:avLst/>
            </a:prstGeom>
          </p:spPr>
        </p:pic>
      </p:grpSp>
      <p:sp>
        <p:nvSpPr>
          <p:cNvPr id="9" name="object 9"/>
          <p:cNvSpPr txBox="1">
            <a:spLocks noGrp="1"/>
          </p:cNvSpPr>
          <p:nvPr>
            <p:ph type="title"/>
          </p:nvPr>
        </p:nvSpPr>
        <p:spPr>
          <a:xfrm>
            <a:off x="6148233" y="1243038"/>
            <a:ext cx="4214495" cy="728405"/>
          </a:xfrm>
          <a:prstGeom prst="rect">
            <a:avLst/>
          </a:prstGeom>
        </p:spPr>
        <p:txBody>
          <a:bodyPr vert="horz" wrap="square" lIns="0" tIns="12700" rIns="0" bIns="0" rtlCol="0">
            <a:spAutoFit/>
          </a:bodyPr>
          <a:lstStyle/>
          <a:p>
            <a:pPr marL="12700">
              <a:lnSpc>
                <a:spcPct val="100000"/>
              </a:lnSpc>
              <a:spcBef>
                <a:spcPts val="100"/>
              </a:spcBef>
            </a:pPr>
            <a:r>
              <a:rPr lang="en-US" b="1" i="1" spc="370" dirty="0">
                <a:latin typeface="Segoe UI Black" panose="020B0A02040204020203" pitchFamily="34" charset="0"/>
                <a:ea typeface="Segoe UI Black" panose="020B0A02040204020203" pitchFamily="34" charset="0"/>
                <a:cs typeface="SimSun"/>
              </a:rPr>
              <a:t>Abstract</a:t>
            </a:r>
            <a:endParaRPr b="1" i="1" spc="370" dirty="0">
              <a:latin typeface="Segoe UI Black" panose="020B0A02040204020203" pitchFamily="34" charset="0"/>
              <a:ea typeface="Segoe UI Black" panose="020B0A02040204020203" pitchFamily="34" charset="0"/>
              <a:cs typeface="SimSun"/>
            </a:endParaRPr>
          </a:p>
        </p:txBody>
      </p:sp>
      <p:sp>
        <p:nvSpPr>
          <p:cNvPr id="10" name="object 10"/>
          <p:cNvSpPr txBox="1"/>
          <p:nvPr/>
        </p:nvSpPr>
        <p:spPr>
          <a:xfrm>
            <a:off x="3894892" y="2976062"/>
            <a:ext cx="7399848" cy="2827697"/>
          </a:xfrm>
          <a:prstGeom prst="rect">
            <a:avLst/>
          </a:prstGeom>
        </p:spPr>
        <p:txBody>
          <a:bodyPr vert="horz" wrap="square" lIns="0" tIns="12065" rIns="0" bIns="0" rtlCol="0">
            <a:spAutoFit/>
          </a:bodyPr>
          <a:lstStyle/>
          <a:p>
            <a:pPr marL="12700" marR="5080" indent="681355" algn="ctr">
              <a:lnSpc>
                <a:spcPct val="100800"/>
              </a:lnSpc>
              <a:spcBef>
                <a:spcPts val="95"/>
              </a:spcBef>
            </a:pPr>
            <a:r>
              <a:rPr lang="en-US" sz="3050" dirty="0">
                <a:solidFill>
                  <a:schemeClr val="tx2">
                    <a:lumMod val="60000"/>
                    <a:lumOff val="40000"/>
                  </a:schemeClr>
                </a:solidFill>
                <a:latin typeface="Trebuchet MS"/>
                <a:cs typeface="Trebuchet MS"/>
              </a:rPr>
              <a:t>"An innovative Smart Water Management System optimizes resource allocation, monitors consumption, and minimizes waste, fostering sustainable water usage through advanced technology and data-driven decision-making."</a:t>
            </a:r>
            <a:endParaRPr sz="3050" dirty="0">
              <a:solidFill>
                <a:schemeClr val="tx2">
                  <a:lumMod val="60000"/>
                  <a:lumOff val="40000"/>
                </a:schemeClr>
              </a:solidFill>
              <a:latin typeface="Trebuchet MS"/>
              <a:cs typeface="Trebuchet MS"/>
            </a:endParaRPr>
          </a:p>
        </p:txBody>
      </p:sp>
      <p:sp>
        <p:nvSpPr>
          <p:cNvPr id="11" name="object 11"/>
          <p:cNvSpPr/>
          <p:nvPr/>
        </p:nvSpPr>
        <p:spPr>
          <a:xfrm>
            <a:off x="6332874" y="2645488"/>
            <a:ext cx="4048125" cy="95250"/>
          </a:xfrm>
          <a:custGeom>
            <a:avLst/>
            <a:gdLst/>
            <a:ahLst/>
            <a:cxnLst/>
            <a:rect l="l" t="t" r="r" b="b"/>
            <a:pathLst>
              <a:path w="4048125" h="95250">
                <a:moveTo>
                  <a:pt x="4048124" y="95249"/>
                </a:moveTo>
                <a:lnTo>
                  <a:pt x="0" y="95249"/>
                </a:lnTo>
                <a:lnTo>
                  <a:pt x="0" y="0"/>
                </a:lnTo>
                <a:lnTo>
                  <a:pt x="4048124" y="0"/>
                </a:lnTo>
                <a:lnTo>
                  <a:pt x="4048124" y="95249"/>
                </a:lnTo>
                <a:close/>
              </a:path>
            </a:pathLst>
          </a:custGeom>
          <a:solidFill>
            <a:srgbClr val="6FB0D9"/>
          </a:solidFill>
        </p:spPr>
        <p:txBody>
          <a:bodyPr wrap="square" lIns="0" tIns="0" rIns="0" bIns="0" rtlCol="0"/>
          <a:lstStyle/>
          <a:p>
            <a:endParaRPr/>
          </a:p>
        </p:txBody>
      </p:sp>
      <p:grpSp>
        <p:nvGrpSpPr>
          <p:cNvPr id="12" name="object 12"/>
          <p:cNvGrpSpPr/>
          <p:nvPr/>
        </p:nvGrpSpPr>
        <p:grpSpPr>
          <a:xfrm>
            <a:off x="0" y="686057"/>
            <a:ext cx="3863975" cy="9601200"/>
            <a:chOff x="0" y="686057"/>
            <a:chExt cx="3863975" cy="9601200"/>
          </a:xfrm>
        </p:grpSpPr>
        <p:sp>
          <p:nvSpPr>
            <p:cNvPr id="13" name="object 13"/>
            <p:cNvSpPr/>
            <p:nvPr/>
          </p:nvSpPr>
          <p:spPr>
            <a:xfrm>
              <a:off x="0" y="686057"/>
              <a:ext cx="2930525" cy="5860415"/>
            </a:xfrm>
            <a:custGeom>
              <a:avLst/>
              <a:gdLst/>
              <a:ahLst/>
              <a:cxnLst/>
              <a:rect l="l" t="t" r="r" b="b"/>
              <a:pathLst>
                <a:path w="2930525" h="5860415">
                  <a:moveTo>
                    <a:pt x="0" y="5860291"/>
                  </a:moveTo>
                  <a:lnTo>
                    <a:pt x="0" y="0"/>
                  </a:lnTo>
                  <a:lnTo>
                    <a:pt x="2930145" y="2929009"/>
                  </a:lnTo>
                  <a:lnTo>
                    <a:pt x="0" y="5860291"/>
                  </a:lnTo>
                  <a:close/>
                </a:path>
              </a:pathLst>
            </a:custGeom>
            <a:solidFill>
              <a:srgbClr val="484B67"/>
            </a:solidFill>
          </p:spPr>
          <p:txBody>
            <a:bodyPr wrap="square" lIns="0" tIns="0" rIns="0" bIns="0" rtlCol="0"/>
            <a:lstStyle/>
            <a:p>
              <a:endParaRPr/>
            </a:p>
          </p:txBody>
        </p:sp>
        <p:sp>
          <p:nvSpPr>
            <p:cNvPr id="14" name="object 14"/>
            <p:cNvSpPr/>
            <p:nvPr/>
          </p:nvSpPr>
          <p:spPr>
            <a:xfrm>
              <a:off x="0" y="6216954"/>
              <a:ext cx="3863975" cy="4070350"/>
            </a:xfrm>
            <a:custGeom>
              <a:avLst/>
              <a:gdLst/>
              <a:ahLst/>
              <a:cxnLst/>
              <a:rect l="l" t="t" r="r" b="b"/>
              <a:pathLst>
                <a:path w="3863975" h="4070350">
                  <a:moveTo>
                    <a:pt x="3018027" y="4070045"/>
                  </a:moveTo>
                  <a:lnTo>
                    <a:pt x="0" y="4070045"/>
                  </a:lnTo>
                  <a:lnTo>
                    <a:pt x="0" y="639648"/>
                  </a:lnTo>
                  <a:lnTo>
                    <a:pt x="639648" y="0"/>
                  </a:lnTo>
                  <a:lnTo>
                    <a:pt x="3863861" y="3224212"/>
                  </a:lnTo>
                  <a:lnTo>
                    <a:pt x="3018027" y="4070045"/>
                  </a:lnTo>
                  <a:close/>
                </a:path>
              </a:pathLst>
            </a:custGeom>
            <a:solidFill>
              <a:srgbClr val="6FB0D9"/>
            </a:solidFill>
          </p:spPr>
          <p:txBody>
            <a:bodyPr wrap="square" lIns="0" tIns="0" rIns="0" bIns="0" rtlCol="0"/>
            <a:lstStyle/>
            <a:p>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89187" y="0"/>
            <a:ext cx="3388360" cy="1694180"/>
          </a:xfrm>
          <a:custGeom>
            <a:avLst/>
            <a:gdLst/>
            <a:ahLst/>
            <a:cxnLst/>
            <a:rect l="l" t="t" r="r" b="b"/>
            <a:pathLst>
              <a:path w="3388359" h="1694180">
                <a:moveTo>
                  <a:pt x="1694124" y="1694124"/>
                </a:moveTo>
                <a:lnTo>
                  <a:pt x="0" y="0"/>
                </a:lnTo>
                <a:lnTo>
                  <a:pt x="3388248" y="0"/>
                </a:lnTo>
                <a:lnTo>
                  <a:pt x="1694124" y="1694124"/>
                </a:lnTo>
                <a:close/>
              </a:path>
            </a:pathLst>
          </a:custGeom>
          <a:solidFill>
            <a:srgbClr val="6FB0D9"/>
          </a:solidFill>
        </p:spPr>
        <p:txBody>
          <a:bodyPr wrap="square" lIns="0" tIns="0" rIns="0" bIns="0" rtlCol="0"/>
          <a:lstStyle/>
          <a:p>
            <a:endParaRPr/>
          </a:p>
        </p:txBody>
      </p:sp>
      <p:grpSp>
        <p:nvGrpSpPr>
          <p:cNvPr id="3" name="object 3"/>
          <p:cNvGrpSpPr/>
          <p:nvPr/>
        </p:nvGrpSpPr>
        <p:grpSpPr>
          <a:xfrm>
            <a:off x="0" y="3157499"/>
            <a:ext cx="1786889" cy="3476625"/>
            <a:chOff x="0" y="3157499"/>
            <a:chExt cx="1786889" cy="3476625"/>
          </a:xfrm>
        </p:grpSpPr>
        <p:sp>
          <p:nvSpPr>
            <p:cNvPr id="4" name="object 4"/>
            <p:cNvSpPr/>
            <p:nvPr/>
          </p:nvSpPr>
          <p:spPr>
            <a:xfrm>
              <a:off x="0" y="3695250"/>
              <a:ext cx="1786889" cy="2939415"/>
            </a:xfrm>
            <a:custGeom>
              <a:avLst/>
              <a:gdLst/>
              <a:ahLst/>
              <a:cxnLst/>
              <a:rect l="l" t="t" r="r" b="b"/>
              <a:pathLst>
                <a:path w="1786889" h="2939415">
                  <a:moveTo>
                    <a:pt x="48312" y="2938873"/>
                  </a:moveTo>
                  <a:lnTo>
                    <a:pt x="0" y="2890560"/>
                  </a:lnTo>
                  <a:lnTo>
                    <a:pt x="0" y="586063"/>
                  </a:lnTo>
                  <a:lnTo>
                    <a:pt x="586063" y="0"/>
                  </a:lnTo>
                  <a:lnTo>
                    <a:pt x="1786624" y="1200560"/>
                  </a:lnTo>
                  <a:lnTo>
                    <a:pt x="48312" y="2938873"/>
                  </a:lnTo>
                  <a:close/>
                </a:path>
              </a:pathLst>
            </a:custGeom>
            <a:solidFill>
              <a:srgbClr val="484B67"/>
            </a:solidFill>
          </p:spPr>
          <p:txBody>
            <a:bodyPr wrap="square" lIns="0" tIns="0" rIns="0" bIns="0" rtlCol="0"/>
            <a:lstStyle/>
            <a:p>
              <a:endParaRPr/>
            </a:p>
          </p:txBody>
        </p:sp>
        <p:sp>
          <p:nvSpPr>
            <p:cNvPr id="5" name="object 5"/>
            <p:cNvSpPr/>
            <p:nvPr/>
          </p:nvSpPr>
          <p:spPr>
            <a:xfrm>
              <a:off x="0" y="3157499"/>
              <a:ext cx="681355" cy="1314450"/>
            </a:xfrm>
            <a:custGeom>
              <a:avLst/>
              <a:gdLst/>
              <a:ahLst/>
              <a:cxnLst/>
              <a:rect l="l" t="t" r="r" b="b"/>
              <a:pathLst>
                <a:path w="681355" h="1314450">
                  <a:moveTo>
                    <a:pt x="0" y="1313904"/>
                  </a:moveTo>
                  <a:lnTo>
                    <a:pt x="0" y="48312"/>
                  </a:lnTo>
                  <a:lnTo>
                    <a:pt x="48312" y="0"/>
                  </a:lnTo>
                  <a:lnTo>
                    <a:pt x="681108" y="632795"/>
                  </a:lnTo>
                  <a:lnTo>
                    <a:pt x="0" y="1313904"/>
                  </a:lnTo>
                  <a:close/>
                </a:path>
              </a:pathLst>
            </a:custGeom>
            <a:solidFill>
              <a:srgbClr val="6FB0D9"/>
            </a:solidFill>
          </p:spPr>
          <p:txBody>
            <a:bodyPr wrap="square" lIns="0" tIns="0" rIns="0" bIns="0" rtlCol="0"/>
            <a:lstStyle/>
            <a:p>
              <a:endParaRPr/>
            </a:p>
          </p:txBody>
        </p:sp>
      </p:grpSp>
      <p:grpSp>
        <p:nvGrpSpPr>
          <p:cNvPr id="6" name="object 6"/>
          <p:cNvGrpSpPr/>
          <p:nvPr/>
        </p:nvGrpSpPr>
        <p:grpSpPr>
          <a:xfrm>
            <a:off x="0" y="0"/>
            <a:ext cx="8515985" cy="10287000"/>
            <a:chOff x="0" y="0"/>
            <a:chExt cx="8515985" cy="10287000"/>
          </a:xfrm>
        </p:grpSpPr>
        <p:sp>
          <p:nvSpPr>
            <p:cNvPr id="7" name="object 7"/>
            <p:cNvSpPr/>
            <p:nvPr/>
          </p:nvSpPr>
          <p:spPr>
            <a:xfrm>
              <a:off x="2067500" y="1714999"/>
              <a:ext cx="6448425" cy="6448425"/>
            </a:xfrm>
            <a:custGeom>
              <a:avLst/>
              <a:gdLst/>
              <a:ahLst/>
              <a:cxnLst/>
              <a:rect l="l" t="t" r="r" b="b"/>
              <a:pathLst>
                <a:path w="6448425" h="6448425">
                  <a:moveTo>
                    <a:pt x="3224212" y="6448425"/>
                  </a:moveTo>
                  <a:lnTo>
                    <a:pt x="0" y="3225462"/>
                  </a:lnTo>
                  <a:lnTo>
                    <a:pt x="3224212" y="0"/>
                  </a:lnTo>
                  <a:lnTo>
                    <a:pt x="6448424" y="3225462"/>
                  </a:lnTo>
                  <a:lnTo>
                    <a:pt x="3224212" y="6448425"/>
                  </a:lnTo>
                  <a:close/>
                </a:path>
              </a:pathLst>
            </a:custGeom>
            <a:solidFill>
              <a:srgbClr val="484B67"/>
            </a:solidFill>
          </p:spPr>
          <p:txBody>
            <a:bodyPr wrap="square" lIns="0" tIns="0" rIns="0" bIns="0" rtlCol="0"/>
            <a:lstStyle/>
            <a:p>
              <a:endParaRPr/>
            </a:p>
          </p:txBody>
        </p:sp>
        <p:sp>
          <p:nvSpPr>
            <p:cNvPr id="8" name="object 8"/>
            <p:cNvSpPr/>
            <p:nvPr/>
          </p:nvSpPr>
          <p:spPr>
            <a:xfrm>
              <a:off x="5477500" y="5512500"/>
              <a:ext cx="2990850" cy="2990850"/>
            </a:xfrm>
            <a:custGeom>
              <a:avLst/>
              <a:gdLst/>
              <a:ahLst/>
              <a:cxnLst/>
              <a:rect l="l" t="t" r="r" b="b"/>
              <a:pathLst>
                <a:path w="2990850" h="2990850">
                  <a:moveTo>
                    <a:pt x="194729" y="2990850"/>
                  </a:moveTo>
                  <a:lnTo>
                    <a:pt x="0" y="2796120"/>
                  </a:lnTo>
                  <a:lnTo>
                    <a:pt x="2798616" y="0"/>
                  </a:lnTo>
                  <a:lnTo>
                    <a:pt x="2990850" y="192233"/>
                  </a:lnTo>
                  <a:lnTo>
                    <a:pt x="194729" y="2990850"/>
                  </a:lnTo>
                  <a:close/>
                </a:path>
              </a:pathLst>
            </a:custGeom>
            <a:solidFill>
              <a:srgbClr val="6FB0D9"/>
            </a:solidFill>
          </p:spPr>
          <p:txBody>
            <a:bodyPr wrap="square" lIns="0" tIns="0" rIns="0" bIns="0" rtlCol="0"/>
            <a:lstStyle/>
            <a:p>
              <a:endParaRPr/>
            </a:p>
          </p:txBody>
        </p:sp>
        <p:pic>
          <p:nvPicPr>
            <p:cNvPr id="9" name="object 9"/>
            <p:cNvPicPr/>
            <p:nvPr/>
          </p:nvPicPr>
          <p:blipFill>
            <a:blip r:embed="rId2" cstate="print"/>
            <a:stretch>
              <a:fillRect/>
            </a:stretch>
          </p:blipFill>
          <p:spPr>
            <a:xfrm>
              <a:off x="0" y="5232015"/>
              <a:ext cx="5320567" cy="5054984"/>
            </a:xfrm>
            <a:prstGeom prst="rect">
              <a:avLst/>
            </a:prstGeom>
          </p:spPr>
        </p:pic>
        <p:pic>
          <p:nvPicPr>
            <p:cNvPr id="10" name="object 10"/>
            <p:cNvPicPr/>
            <p:nvPr/>
          </p:nvPicPr>
          <p:blipFill>
            <a:blip r:embed="rId3" cstate="print"/>
            <a:stretch>
              <a:fillRect/>
            </a:stretch>
          </p:blipFill>
          <p:spPr>
            <a:xfrm>
              <a:off x="0" y="0"/>
              <a:ext cx="4753499" cy="4615558"/>
            </a:xfrm>
            <a:prstGeom prst="rect">
              <a:avLst/>
            </a:prstGeom>
          </p:spPr>
        </p:pic>
      </p:grpSp>
      <p:sp>
        <p:nvSpPr>
          <p:cNvPr id="11" name="object 11"/>
          <p:cNvSpPr txBox="1">
            <a:spLocks noGrp="1"/>
          </p:cNvSpPr>
          <p:nvPr>
            <p:ph type="title"/>
          </p:nvPr>
        </p:nvSpPr>
        <p:spPr>
          <a:xfrm>
            <a:off x="9477325" y="1263839"/>
            <a:ext cx="6226225" cy="628377"/>
          </a:xfrm>
          <a:prstGeom prst="rect">
            <a:avLst/>
          </a:prstGeom>
        </p:spPr>
        <p:txBody>
          <a:bodyPr vert="horz" wrap="square" lIns="0" tIns="12700" rIns="0" bIns="0" rtlCol="0">
            <a:spAutoFit/>
          </a:bodyPr>
          <a:lstStyle/>
          <a:p>
            <a:pPr marL="12700">
              <a:lnSpc>
                <a:spcPct val="100000"/>
              </a:lnSpc>
              <a:spcBef>
                <a:spcPts val="100"/>
              </a:spcBef>
            </a:pPr>
            <a:r>
              <a:rPr lang="en-US" sz="4000" spc="-300" dirty="0">
                <a:latin typeface="Segoe UI Black" panose="020B0A02040204020203" pitchFamily="34" charset="0"/>
                <a:ea typeface="Segoe UI Black" panose="020B0A02040204020203" pitchFamily="34" charset="0"/>
                <a:cs typeface="SimSun"/>
              </a:rPr>
              <a:t>Problem statement</a:t>
            </a:r>
            <a:endParaRPr sz="4000" spc="-300" dirty="0">
              <a:latin typeface="Segoe UI Black" panose="020B0A02040204020203" pitchFamily="34" charset="0"/>
              <a:ea typeface="Segoe UI Black" panose="020B0A02040204020203" pitchFamily="34" charset="0"/>
              <a:cs typeface="SimSun"/>
            </a:endParaRPr>
          </a:p>
        </p:txBody>
      </p:sp>
      <p:sp>
        <p:nvSpPr>
          <p:cNvPr id="12" name="object 12"/>
          <p:cNvSpPr txBox="1"/>
          <p:nvPr/>
        </p:nvSpPr>
        <p:spPr>
          <a:xfrm>
            <a:off x="9489224" y="3016316"/>
            <a:ext cx="7662126" cy="2089675"/>
          </a:xfrm>
          <a:prstGeom prst="rect">
            <a:avLst/>
          </a:prstGeom>
        </p:spPr>
        <p:txBody>
          <a:bodyPr vert="horz" wrap="square" lIns="0" tIns="12065" rIns="0" bIns="0" rtlCol="0">
            <a:spAutoFit/>
          </a:bodyPr>
          <a:lstStyle/>
          <a:p>
            <a:pPr marL="12700" marR="5080">
              <a:lnSpc>
                <a:spcPct val="100099"/>
              </a:lnSpc>
              <a:spcBef>
                <a:spcPts val="95"/>
              </a:spcBef>
            </a:pPr>
            <a:r>
              <a:rPr lang="en-US" sz="2700" dirty="0">
                <a:solidFill>
                  <a:schemeClr val="tx2">
                    <a:lumMod val="40000"/>
                    <a:lumOff val="60000"/>
                  </a:schemeClr>
                </a:solidFill>
                <a:latin typeface="Trebuchet MS"/>
                <a:cs typeface="Trebuchet MS"/>
              </a:rPr>
              <a:t>"The escalating global water crisis demands a Smart Water Management System to efficiently track and conserve water resources, reduce wastage, and ensure equitable distribution, necessitating innovative technological solutions."</a:t>
            </a:r>
            <a:endParaRPr sz="2700" dirty="0">
              <a:solidFill>
                <a:schemeClr val="tx2">
                  <a:lumMod val="40000"/>
                  <a:lumOff val="60000"/>
                </a:schemeClr>
              </a:solidFill>
              <a:latin typeface="Trebuchet MS"/>
              <a:cs typeface="Trebuchet MS"/>
            </a:endParaRPr>
          </a:p>
        </p:txBody>
      </p:sp>
      <p:sp>
        <p:nvSpPr>
          <p:cNvPr id="13" name="object 13"/>
          <p:cNvSpPr/>
          <p:nvPr/>
        </p:nvSpPr>
        <p:spPr>
          <a:xfrm>
            <a:off x="9447299" y="2656741"/>
            <a:ext cx="3571875" cy="95250"/>
          </a:xfrm>
          <a:custGeom>
            <a:avLst/>
            <a:gdLst/>
            <a:ahLst/>
            <a:cxnLst/>
            <a:rect l="l" t="t" r="r" b="b"/>
            <a:pathLst>
              <a:path w="3571875" h="95250">
                <a:moveTo>
                  <a:pt x="3571874" y="95249"/>
                </a:moveTo>
                <a:lnTo>
                  <a:pt x="0" y="95249"/>
                </a:lnTo>
                <a:lnTo>
                  <a:pt x="0" y="0"/>
                </a:lnTo>
                <a:lnTo>
                  <a:pt x="3571874" y="0"/>
                </a:lnTo>
                <a:lnTo>
                  <a:pt x="3571874" y="95249"/>
                </a:lnTo>
                <a:close/>
              </a:path>
            </a:pathLst>
          </a:custGeom>
          <a:solidFill>
            <a:srgbClr val="6FB0D9"/>
          </a:solidFill>
        </p:spPr>
        <p:txBody>
          <a:bodyPr wrap="square" lIns="0" tIns="0" rIns="0" bIns="0" rtlCol="0"/>
          <a:lstStyle/>
          <a:p>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67499" y="0"/>
            <a:ext cx="7620634" cy="5420995"/>
            <a:chOff x="10667499" y="0"/>
            <a:chExt cx="7620634" cy="5420995"/>
          </a:xfrm>
        </p:grpSpPr>
        <p:sp>
          <p:nvSpPr>
            <p:cNvPr id="3" name="object 3"/>
            <p:cNvSpPr/>
            <p:nvPr/>
          </p:nvSpPr>
          <p:spPr>
            <a:xfrm>
              <a:off x="11205248" y="11"/>
              <a:ext cx="7082790" cy="5093970"/>
            </a:xfrm>
            <a:custGeom>
              <a:avLst/>
              <a:gdLst/>
              <a:ahLst/>
              <a:cxnLst/>
              <a:rect l="l" t="t" r="r" b="b"/>
              <a:pathLst>
                <a:path w="7082790" h="5093970">
                  <a:moveTo>
                    <a:pt x="2938869" y="3168307"/>
                  </a:moveTo>
                  <a:lnTo>
                    <a:pt x="1738312" y="1965248"/>
                  </a:lnTo>
                  <a:lnTo>
                    <a:pt x="0" y="3703561"/>
                  </a:lnTo>
                  <a:lnTo>
                    <a:pt x="1200556" y="4906619"/>
                  </a:lnTo>
                  <a:lnTo>
                    <a:pt x="2938869" y="3168307"/>
                  </a:lnTo>
                  <a:close/>
                </a:path>
                <a:path w="7082790" h="5093970">
                  <a:moveTo>
                    <a:pt x="7082752" y="558787"/>
                  </a:moveTo>
                  <a:lnTo>
                    <a:pt x="6523952" y="0"/>
                  </a:lnTo>
                  <a:lnTo>
                    <a:pt x="3813962" y="0"/>
                  </a:lnTo>
                  <a:lnTo>
                    <a:pt x="1944751" y="1869211"/>
                  </a:lnTo>
                  <a:lnTo>
                    <a:pt x="5168963" y="5093424"/>
                  </a:lnTo>
                  <a:lnTo>
                    <a:pt x="7082752" y="3179635"/>
                  </a:lnTo>
                  <a:lnTo>
                    <a:pt x="7082752" y="558787"/>
                  </a:lnTo>
                  <a:close/>
                </a:path>
              </a:pathLst>
            </a:custGeom>
            <a:solidFill>
              <a:srgbClr val="6FB0D9"/>
            </a:solidFill>
          </p:spPr>
          <p:txBody>
            <a:bodyPr wrap="square" lIns="0" tIns="0" rIns="0" bIns="0" rtlCol="0"/>
            <a:lstStyle/>
            <a:p>
              <a:endParaRPr/>
            </a:p>
          </p:txBody>
        </p:sp>
        <p:sp>
          <p:nvSpPr>
            <p:cNvPr id="4" name="object 4"/>
            <p:cNvSpPr/>
            <p:nvPr/>
          </p:nvSpPr>
          <p:spPr>
            <a:xfrm>
              <a:off x="10667499" y="1430000"/>
              <a:ext cx="2371725" cy="2371725"/>
            </a:xfrm>
            <a:custGeom>
              <a:avLst/>
              <a:gdLst/>
              <a:ahLst/>
              <a:cxnLst/>
              <a:rect l="l" t="t" r="r" b="b"/>
              <a:pathLst>
                <a:path w="2371725" h="2371725">
                  <a:moveTo>
                    <a:pt x="632795" y="2371108"/>
                  </a:moveTo>
                  <a:lnTo>
                    <a:pt x="0" y="1738312"/>
                  </a:lnTo>
                  <a:lnTo>
                    <a:pt x="1738312" y="0"/>
                  </a:lnTo>
                  <a:lnTo>
                    <a:pt x="2371108" y="630294"/>
                  </a:lnTo>
                  <a:lnTo>
                    <a:pt x="632795" y="2371108"/>
                  </a:lnTo>
                  <a:close/>
                </a:path>
              </a:pathLst>
            </a:custGeom>
            <a:solidFill>
              <a:srgbClr val="484B67"/>
            </a:solidFill>
          </p:spPr>
          <p:txBody>
            <a:bodyPr wrap="square" lIns="0" tIns="0" rIns="0" bIns="0" rtlCol="0"/>
            <a:lstStyle/>
            <a:p>
              <a:endParaRPr/>
            </a:p>
          </p:txBody>
        </p:sp>
        <p:sp>
          <p:nvSpPr>
            <p:cNvPr id="5" name="object 5"/>
            <p:cNvSpPr/>
            <p:nvPr/>
          </p:nvSpPr>
          <p:spPr>
            <a:xfrm>
              <a:off x="16535002" y="3474687"/>
              <a:ext cx="1753235" cy="1946275"/>
            </a:xfrm>
            <a:custGeom>
              <a:avLst/>
              <a:gdLst/>
              <a:ahLst/>
              <a:cxnLst/>
              <a:rect l="l" t="t" r="r" b="b"/>
              <a:pathLst>
                <a:path w="1753234" h="1946275">
                  <a:moveTo>
                    <a:pt x="194729" y="1946162"/>
                  </a:moveTo>
                  <a:lnTo>
                    <a:pt x="0" y="1751433"/>
                  </a:lnTo>
                  <a:lnTo>
                    <a:pt x="1752996" y="0"/>
                  </a:lnTo>
                  <a:lnTo>
                    <a:pt x="1752996" y="386504"/>
                  </a:lnTo>
                  <a:lnTo>
                    <a:pt x="194729" y="1946162"/>
                  </a:lnTo>
                  <a:close/>
                </a:path>
              </a:pathLst>
            </a:custGeom>
            <a:solidFill>
              <a:srgbClr val="6FB0D9"/>
            </a:solidFill>
          </p:spPr>
          <p:txBody>
            <a:bodyPr wrap="square" lIns="0" tIns="0" rIns="0" bIns="0" rtlCol="0"/>
            <a:lstStyle/>
            <a:p>
              <a:endParaRPr/>
            </a:p>
          </p:txBody>
        </p:sp>
      </p:grpSp>
      <p:grpSp>
        <p:nvGrpSpPr>
          <p:cNvPr id="6" name="object 6"/>
          <p:cNvGrpSpPr/>
          <p:nvPr/>
        </p:nvGrpSpPr>
        <p:grpSpPr>
          <a:xfrm>
            <a:off x="0" y="4062768"/>
            <a:ext cx="4617085" cy="6224270"/>
            <a:chOff x="0" y="4062768"/>
            <a:chExt cx="4617085" cy="6224270"/>
          </a:xfrm>
        </p:grpSpPr>
        <p:sp>
          <p:nvSpPr>
            <p:cNvPr id="7" name="object 7"/>
            <p:cNvSpPr/>
            <p:nvPr/>
          </p:nvSpPr>
          <p:spPr>
            <a:xfrm>
              <a:off x="0" y="6801868"/>
              <a:ext cx="4617085" cy="3485515"/>
            </a:xfrm>
            <a:custGeom>
              <a:avLst/>
              <a:gdLst/>
              <a:ahLst/>
              <a:cxnLst/>
              <a:rect l="l" t="t" r="r" b="b"/>
              <a:pathLst>
                <a:path w="4617085" h="3485515">
                  <a:moveTo>
                    <a:pt x="4354488" y="3485131"/>
                  </a:moveTo>
                  <a:lnTo>
                    <a:pt x="0" y="3485131"/>
                  </a:lnTo>
                  <a:lnTo>
                    <a:pt x="0" y="1391804"/>
                  </a:lnTo>
                  <a:lnTo>
                    <a:pt x="1392344" y="0"/>
                  </a:lnTo>
                  <a:lnTo>
                    <a:pt x="4616557" y="3222961"/>
                  </a:lnTo>
                  <a:lnTo>
                    <a:pt x="4354488" y="3485131"/>
                  </a:lnTo>
                  <a:close/>
                </a:path>
              </a:pathLst>
            </a:custGeom>
            <a:solidFill>
              <a:srgbClr val="484B67"/>
            </a:solidFill>
          </p:spPr>
          <p:txBody>
            <a:bodyPr wrap="square" lIns="0" tIns="0" rIns="0" bIns="0" rtlCol="0"/>
            <a:lstStyle/>
            <a:p>
              <a:endParaRPr/>
            </a:p>
          </p:txBody>
        </p:sp>
        <p:sp>
          <p:nvSpPr>
            <p:cNvPr id="8" name="object 8"/>
            <p:cNvSpPr/>
            <p:nvPr/>
          </p:nvSpPr>
          <p:spPr>
            <a:xfrm>
              <a:off x="0" y="4062768"/>
              <a:ext cx="1925955" cy="3851910"/>
            </a:xfrm>
            <a:custGeom>
              <a:avLst/>
              <a:gdLst/>
              <a:ahLst/>
              <a:cxnLst/>
              <a:rect l="l" t="t" r="r" b="b"/>
              <a:pathLst>
                <a:path w="1925955" h="3851909">
                  <a:moveTo>
                    <a:pt x="0" y="3851849"/>
                  </a:moveTo>
                  <a:lnTo>
                    <a:pt x="0" y="0"/>
                  </a:lnTo>
                  <a:lnTo>
                    <a:pt x="1925924" y="1925924"/>
                  </a:lnTo>
                  <a:lnTo>
                    <a:pt x="0" y="3851849"/>
                  </a:lnTo>
                  <a:close/>
                </a:path>
              </a:pathLst>
            </a:custGeom>
            <a:solidFill>
              <a:srgbClr val="6FB0D9"/>
            </a:solidFill>
          </p:spPr>
          <p:txBody>
            <a:bodyPr wrap="square" lIns="0" tIns="0" rIns="0" bIns="0" rtlCol="0"/>
            <a:lstStyle/>
            <a:p>
              <a:endParaRPr/>
            </a:p>
          </p:txBody>
        </p:sp>
      </p:grpSp>
      <p:sp>
        <p:nvSpPr>
          <p:cNvPr id="9" name="object 9"/>
          <p:cNvSpPr txBox="1">
            <a:spLocks noGrp="1"/>
          </p:cNvSpPr>
          <p:nvPr>
            <p:ph type="title"/>
          </p:nvPr>
        </p:nvSpPr>
        <p:spPr>
          <a:xfrm>
            <a:off x="4405736" y="2428772"/>
            <a:ext cx="5215255" cy="734060"/>
          </a:xfrm>
          <a:prstGeom prst="rect">
            <a:avLst/>
          </a:prstGeom>
        </p:spPr>
        <p:txBody>
          <a:bodyPr vert="horz" wrap="square" lIns="0" tIns="12700" rIns="0" bIns="0" rtlCol="0">
            <a:spAutoFit/>
          </a:bodyPr>
          <a:lstStyle/>
          <a:p>
            <a:pPr marL="12700">
              <a:lnSpc>
                <a:spcPct val="100000"/>
              </a:lnSpc>
              <a:spcBef>
                <a:spcPts val="100"/>
              </a:spcBef>
            </a:pPr>
            <a:r>
              <a:rPr lang="en-US" spc="-254" dirty="0" err="1">
                <a:latin typeface="Segoe UI Black" panose="020B0A02040204020203" pitchFamily="34" charset="0"/>
                <a:ea typeface="Segoe UI Black" panose="020B0A02040204020203" pitchFamily="34" charset="0"/>
              </a:rPr>
              <a:t>Exsisting</a:t>
            </a:r>
            <a:r>
              <a:rPr lang="en-US" spc="-254" dirty="0">
                <a:latin typeface="Segoe UI Black" panose="020B0A02040204020203" pitchFamily="34" charset="0"/>
                <a:ea typeface="Segoe UI Black" panose="020B0A02040204020203" pitchFamily="34" charset="0"/>
              </a:rPr>
              <a:t> system</a:t>
            </a:r>
            <a:endParaRPr spc="-254" dirty="0">
              <a:latin typeface="Segoe UI Black" panose="020B0A02040204020203" pitchFamily="34" charset="0"/>
              <a:ea typeface="Segoe UI Black" panose="020B0A02040204020203" pitchFamily="34" charset="0"/>
            </a:endParaRPr>
          </a:p>
        </p:txBody>
      </p:sp>
      <p:sp>
        <p:nvSpPr>
          <p:cNvPr id="11" name="object 11"/>
          <p:cNvSpPr/>
          <p:nvPr/>
        </p:nvSpPr>
        <p:spPr>
          <a:xfrm>
            <a:off x="5610044" y="3735822"/>
            <a:ext cx="4048125" cy="95250"/>
          </a:xfrm>
          <a:custGeom>
            <a:avLst/>
            <a:gdLst/>
            <a:ahLst/>
            <a:cxnLst/>
            <a:rect l="l" t="t" r="r" b="b"/>
            <a:pathLst>
              <a:path w="4048125" h="95250">
                <a:moveTo>
                  <a:pt x="4048124" y="95249"/>
                </a:moveTo>
                <a:lnTo>
                  <a:pt x="0" y="95249"/>
                </a:lnTo>
                <a:lnTo>
                  <a:pt x="0" y="0"/>
                </a:lnTo>
                <a:lnTo>
                  <a:pt x="4048124" y="0"/>
                </a:lnTo>
                <a:lnTo>
                  <a:pt x="4048124" y="95249"/>
                </a:lnTo>
                <a:close/>
              </a:path>
            </a:pathLst>
          </a:custGeom>
          <a:solidFill>
            <a:srgbClr val="6FB0D9"/>
          </a:solidFill>
        </p:spPr>
        <p:txBody>
          <a:bodyPr wrap="square" lIns="0" tIns="0" rIns="0" bIns="0" rtlCol="0"/>
          <a:lstStyle/>
          <a:p>
            <a:endParaRPr/>
          </a:p>
        </p:txBody>
      </p:sp>
      <p:pic>
        <p:nvPicPr>
          <p:cNvPr id="12" name="object 12"/>
          <p:cNvPicPr/>
          <p:nvPr/>
        </p:nvPicPr>
        <p:blipFill>
          <a:blip r:embed="rId2" cstate="print"/>
          <a:stretch>
            <a:fillRect/>
          </a:stretch>
        </p:blipFill>
        <p:spPr>
          <a:xfrm>
            <a:off x="11092750" y="3321653"/>
            <a:ext cx="6372125" cy="6372127"/>
          </a:xfrm>
          <a:prstGeom prst="rect">
            <a:avLst/>
          </a:prstGeom>
        </p:spPr>
      </p:pic>
      <p:sp>
        <p:nvSpPr>
          <p:cNvPr id="13" name="TextBox 12">
            <a:extLst>
              <a:ext uri="{FF2B5EF4-FFF2-40B4-BE49-F238E27FC236}">
                <a16:creationId xmlns:a16="http://schemas.microsoft.com/office/drawing/2014/main" id="{E33AA209-B9FB-0500-48DE-E467E723C39E}"/>
              </a:ext>
            </a:extLst>
          </p:cNvPr>
          <p:cNvSpPr txBox="1"/>
          <p:nvPr/>
        </p:nvSpPr>
        <p:spPr>
          <a:xfrm>
            <a:off x="3359150" y="4540250"/>
            <a:ext cx="7733600" cy="4031873"/>
          </a:xfrm>
          <a:prstGeom prst="rect">
            <a:avLst/>
          </a:prstGeom>
          <a:noFill/>
        </p:spPr>
        <p:txBody>
          <a:bodyPr wrap="square" rtlCol="0">
            <a:spAutoFit/>
          </a:bodyPr>
          <a:lstStyle/>
          <a:p>
            <a:r>
              <a:rPr lang="en-US" sz="3200" dirty="0">
                <a:solidFill>
                  <a:schemeClr val="accent3">
                    <a:lumMod val="40000"/>
                    <a:lumOff val="60000"/>
                  </a:schemeClr>
                </a:solidFill>
              </a:rPr>
              <a:t>"Existing smart water management systems encompass IoT sensors, real-time data analytics, and remote monitoring to detect leaks, manage supply networks, and optimize water distribution. Examples include </a:t>
            </a:r>
            <a:r>
              <a:rPr lang="en-US" sz="3200" dirty="0" err="1">
                <a:solidFill>
                  <a:schemeClr val="accent3">
                    <a:lumMod val="40000"/>
                    <a:lumOff val="60000"/>
                  </a:schemeClr>
                </a:solidFill>
              </a:rPr>
              <a:t>WaterSCADA</a:t>
            </a:r>
            <a:r>
              <a:rPr lang="en-US" sz="3200" dirty="0">
                <a:solidFill>
                  <a:schemeClr val="accent3">
                    <a:lumMod val="40000"/>
                    <a:lumOff val="60000"/>
                  </a:schemeClr>
                </a:solidFill>
              </a:rPr>
              <a:t>, </a:t>
            </a:r>
            <a:r>
              <a:rPr lang="en-US" sz="3200" dirty="0" err="1">
                <a:solidFill>
                  <a:schemeClr val="accent3">
                    <a:lumMod val="40000"/>
                    <a:lumOff val="60000"/>
                  </a:schemeClr>
                </a:solidFill>
              </a:rPr>
              <a:t>Ayyeka's</a:t>
            </a:r>
            <a:r>
              <a:rPr lang="en-US" sz="3200" dirty="0">
                <a:solidFill>
                  <a:schemeClr val="accent3">
                    <a:lumMod val="40000"/>
                    <a:lumOff val="60000"/>
                  </a:schemeClr>
                </a:solidFill>
              </a:rPr>
              <a:t> Wavelet, and Iota's Tangle-based solutions, enhancing water resource efficiency and sustainability."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2566035" cy="2669540"/>
          </a:xfrm>
          <a:custGeom>
            <a:avLst/>
            <a:gdLst/>
            <a:ahLst/>
            <a:cxnLst/>
            <a:rect l="l" t="t" r="r" b="b"/>
            <a:pathLst>
              <a:path w="2566035" h="2669540">
                <a:moveTo>
                  <a:pt x="827410" y="2669064"/>
                </a:moveTo>
                <a:lnTo>
                  <a:pt x="0" y="1841654"/>
                </a:lnTo>
                <a:lnTo>
                  <a:pt x="0" y="19849"/>
                </a:lnTo>
                <a:lnTo>
                  <a:pt x="19849" y="0"/>
                </a:lnTo>
                <a:lnTo>
                  <a:pt x="1634970" y="0"/>
                </a:lnTo>
                <a:lnTo>
                  <a:pt x="2565721" y="930750"/>
                </a:lnTo>
                <a:lnTo>
                  <a:pt x="827410" y="2669064"/>
                </a:lnTo>
                <a:close/>
              </a:path>
            </a:pathLst>
          </a:custGeom>
          <a:solidFill>
            <a:srgbClr val="484B67"/>
          </a:solidFill>
        </p:spPr>
        <p:txBody>
          <a:bodyPr wrap="square" lIns="0" tIns="0" rIns="0" bIns="0" rtlCol="0"/>
          <a:lstStyle/>
          <a:p>
            <a:endParaRPr/>
          </a:p>
        </p:txBody>
      </p:sp>
      <p:grpSp>
        <p:nvGrpSpPr>
          <p:cNvPr id="3" name="object 3"/>
          <p:cNvGrpSpPr/>
          <p:nvPr/>
        </p:nvGrpSpPr>
        <p:grpSpPr>
          <a:xfrm>
            <a:off x="0" y="-31750"/>
            <a:ext cx="7548245" cy="10287000"/>
            <a:chOff x="0" y="0"/>
            <a:chExt cx="7548245" cy="10287000"/>
          </a:xfrm>
        </p:grpSpPr>
        <p:sp>
          <p:nvSpPr>
            <p:cNvPr id="4" name="object 4"/>
            <p:cNvSpPr/>
            <p:nvPr/>
          </p:nvSpPr>
          <p:spPr>
            <a:xfrm>
              <a:off x="989096" y="6364933"/>
              <a:ext cx="6448425" cy="3922395"/>
            </a:xfrm>
            <a:custGeom>
              <a:avLst/>
              <a:gdLst/>
              <a:ahLst/>
              <a:cxnLst/>
              <a:rect l="l" t="t" r="r" b="b"/>
              <a:pathLst>
                <a:path w="6448425" h="3922395">
                  <a:moveTo>
                    <a:pt x="5750841" y="3922066"/>
                  </a:moveTo>
                  <a:lnTo>
                    <a:pt x="698124" y="3922066"/>
                  </a:lnTo>
                  <a:lnTo>
                    <a:pt x="0" y="3224212"/>
                  </a:lnTo>
                  <a:lnTo>
                    <a:pt x="3225461" y="0"/>
                  </a:lnTo>
                  <a:lnTo>
                    <a:pt x="6448424" y="3224212"/>
                  </a:lnTo>
                  <a:lnTo>
                    <a:pt x="5750841" y="3922066"/>
                  </a:lnTo>
                  <a:close/>
                </a:path>
              </a:pathLst>
            </a:custGeom>
            <a:solidFill>
              <a:srgbClr val="484B67"/>
            </a:solidFill>
          </p:spPr>
          <p:txBody>
            <a:bodyPr wrap="square" lIns="0" tIns="0" rIns="0" bIns="0" rtlCol="0"/>
            <a:lstStyle/>
            <a:p>
              <a:endParaRPr/>
            </a:p>
          </p:txBody>
        </p:sp>
        <p:sp>
          <p:nvSpPr>
            <p:cNvPr id="5" name="object 5"/>
            <p:cNvSpPr/>
            <p:nvPr/>
          </p:nvSpPr>
          <p:spPr>
            <a:xfrm>
              <a:off x="0" y="2994934"/>
              <a:ext cx="4050029" cy="6448425"/>
            </a:xfrm>
            <a:custGeom>
              <a:avLst/>
              <a:gdLst/>
              <a:ahLst/>
              <a:cxnLst/>
              <a:rect l="l" t="t" r="r" b="b"/>
              <a:pathLst>
                <a:path w="4050029" h="6448425">
                  <a:moveTo>
                    <a:pt x="825815" y="6448424"/>
                  </a:moveTo>
                  <a:lnTo>
                    <a:pt x="0" y="5622929"/>
                  </a:lnTo>
                  <a:lnTo>
                    <a:pt x="0" y="826135"/>
                  </a:lnTo>
                  <a:lnTo>
                    <a:pt x="825815" y="0"/>
                  </a:lnTo>
                  <a:lnTo>
                    <a:pt x="4050028" y="3225462"/>
                  </a:lnTo>
                  <a:lnTo>
                    <a:pt x="825815" y="6448424"/>
                  </a:lnTo>
                  <a:close/>
                </a:path>
              </a:pathLst>
            </a:custGeom>
            <a:solidFill>
              <a:srgbClr val="6FB0D9"/>
            </a:solidFill>
          </p:spPr>
          <p:txBody>
            <a:bodyPr wrap="square" lIns="0" tIns="0" rIns="0" bIns="0" rtlCol="0"/>
            <a:lstStyle/>
            <a:p>
              <a:endParaRPr/>
            </a:p>
          </p:txBody>
        </p:sp>
        <p:pic>
          <p:nvPicPr>
            <p:cNvPr id="6" name="object 6"/>
            <p:cNvPicPr/>
            <p:nvPr/>
          </p:nvPicPr>
          <p:blipFill>
            <a:blip r:embed="rId2" cstate="print"/>
            <a:stretch>
              <a:fillRect/>
            </a:stretch>
          </p:blipFill>
          <p:spPr>
            <a:xfrm>
              <a:off x="1175795" y="0"/>
              <a:ext cx="6372126" cy="6049465"/>
            </a:xfrm>
            <a:prstGeom prst="rect">
              <a:avLst/>
            </a:prstGeom>
          </p:spPr>
        </p:pic>
      </p:grpSp>
      <p:sp>
        <p:nvSpPr>
          <p:cNvPr id="7" name="object 7"/>
          <p:cNvSpPr txBox="1">
            <a:spLocks noGrp="1"/>
          </p:cNvSpPr>
          <p:nvPr>
            <p:ph type="title"/>
          </p:nvPr>
        </p:nvSpPr>
        <p:spPr>
          <a:xfrm>
            <a:off x="8615449" y="1372392"/>
            <a:ext cx="4271645" cy="505267"/>
          </a:xfrm>
          <a:prstGeom prst="rect">
            <a:avLst/>
          </a:prstGeom>
        </p:spPr>
        <p:txBody>
          <a:bodyPr vert="horz" wrap="square" lIns="0" tIns="12700" rIns="0" bIns="0" rtlCol="0">
            <a:spAutoFit/>
          </a:bodyPr>
          <a:lstStyle/>
          <a:p>
            <a:pPr marL="12700">
              <a:lnSpc>
                <a:spcPct val="100000"/>
              </a:lnSpc>
              <a:spcBef>
                <a:spcPts val="100"/>
              </a:spcBef>
            </a:pPr>
            <a:r>
              <a:rPr lang="en-US" sz="3200" spc="360" dirty="0">
                <a:latin typeface="Segoe UI Black" panose="020B0A02040204020203" pitchFamily="34" charset="0"/>
                <a:ea typeface="Segoe UI Black" panose="020B0A02040204020203" pitchFamily="34" charset="0"/>
                <a:cs typeface="SimSun"/>
              </a:rPr>
              <a:t>proposed system</a:t>
            </a:r>
            <a:endParaRPr sz="3200" spc="360" dirty="0">
              <a:latin typeface="Segoe UI Black" panose="020B0A02040204020203" pitchFamily="34" charset="0"/>
              <a:ea typeface="Segoe UI Black" panose="020B0A02040204020203" pitchFamily="34" charset="0"/>
              <a:cs typeface="SimSun"/>
            </a:endParaRPr>
          </a:p>
        </p:txBody>
      </p:sp>
      <p:sp>
        <p:nvSpPr>
          <p:cNvPr id="8" name="object 8"/>
          <p:cNvSpPr txBox="1"/>
          <p:nvPr/>
        </p:nvSpPr>
        <p:spPr>
          <a:xfrm>
            <a:off x="8620349" y="3309827"/>
            <a:ext cx="6936740" cy="4723857"/>
          </a:xfrm>
          <a:prstGeom prst="rect">
            <a:avLst/>
          </a:prstGeom>
        </p:spPr>
        <p:txBody>
          <a:bodyPr vert="horz" wrap="square" lIns="0" tIns="12065" rIns="0" bIns="0" rtlCol="0">
            <a:spAutoFit/>
          </a:bodyPr>
          <a:lstStyle/>
          <a:p>
            <a:pPr marL="12700" marR="5080">
              <a:lnSpc>
                <a:spcPct val="100800"/>
              </a:lnSpc>
              <a:spcBef>
                <a:spcPts val="95"/>
              </a:spcBef>
            </a:pPr>
            <a:r>
              <a:rPr lang="en-US" sz="3050" dirty="0">
                <a:solidFill>
                  <a:schemeClr val="accent6">
                    <a:lumMod val="60000"/>
                    <a:lumOff val="40000"/>
                  </a:schemeClr>
                </a:solidFill>
                <a:latin typeface="Trebuchet MS"/>
                <a:cs typeface="Trebuchet MS"/>
              </a:rPr>
              <a:t>"A proposed Smart Water Management System integrates IoT sensors, machine learning algorithms, and blockchain technology to enable real-time monitoring, automated leak detection, equitable distribution, and transparent billing, ensuring sustainable water resource management, reduced wastage, and improved service quality."</a:t>
            </a:r>
            <a:endParaRPr sz="3050" dirty="0">
              <a:solidFill>
                <a:schemeClr val="accent6">
                  <a:lumMod val="60000"/>
                  <a:lumOff val="40000"/>
                </a:schemeClr>
              </a:solidFill>
              <a:latin typeface="Trebuchet MS"/>
              <a:cs typeface="Trebuchet MS"/>
            </a:endParaRPr>
          </a:p>
        </p:txBody>
      </p:sp>
      <p:sp>
        <p:nvSpPr>
          <p:cNvPr id="9" name="object 9"/>
          <p:cNvSpPr/>
          <p:nvPr/>
        </p:nvSpPr>
        <p:spPr>
          <a:xfrm>
            <a:off x="8588499" y="2830477"/>
            <a:ext cx="3571875" cy="95250"/>
          </a:xfrm>
          <a:custGeom>
            <a:avLst/>
            <a:gdLst/>
            <a:ahLst/>
            <a:cxnLst/>
            <a:rect l="l" t="t" r="r" b="b"/>
            <a:pathLst>
              <a:path w="3571875" h="95250">
                <a:moveTo>
                  <a:pt x="3571874" y="95249"/>
                </a:moveTo>
                <a:lnTo>
                  <a:pt x="0" y="95249"/>
                </a:lnTo>
                <a:lnTo>
                  <a:pt x="0" y="0"/>
                </a:lnTo>
                <a:lnTo>
                  <a:pt x="3571874" y="0"/>
                </a:lnTo>
                <a:lnTo>
                  <a:pt x="3571874" y="95249"/>
                </a:lnTo>
                <a:close/>
              </a:path>
            </a:pathLst>
          </a:custGeom>
          <a:solidFill>
            <a:srgbClr val="6FB0D9"/>
          </a:solidFill>
        </p:spPr>
        <p:txBody>
          <a:bodyPr wrap="square" lIns="0" tIns="0" rIns="0" bIns="0" rtlCol="0"/>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67499" y="0"/>
            <a:ext cx="7620634" cy="5420995"/>
            <a:chOff x="10667499" y="0"/>
            <a:chExt cx="7620634" cy="5420995"/>
          </a:xfrm>
        </p:grpSpPr>
        <p:sp>
          <p:nvSpPr>
            <p:cNvPr id="3" name="object 3"/>
            <p:cNvSpPr/>
            <p:nvPr/>
          </p:nvSpPr>
          <p:spPr>
            <a:xfrm>
              <a:off x="11205248" y="11"/>
              <a:ext cx="7082790" cy="5093970"/>
            </a:xfrm>
            <a:custGeom>
              <a:avLst/>
              <a:gdLst/>
              <a:ahLst/>
              <a:cxnLst/>
              <a:rect l="l" t="t" r="r" b="b"/>
              <a:pathLst>
                <a:path w="7082790" h="5093970">
                  <a:moveTo>
                    <a:pt x="2938869" y="3168307"/>
                  </a:moveTo>
                  <a:lnTo>
                    <a:pt x="1738312" y="1965248"/>
                  </a:lnTo>
                  <a:lnTo>
                    <a:pt x="0" y="3703561"/>
                  </a:lnTo>
                  <a:lnTo>
                    <a:pt x="1200556" y="4906619"/>
                  </a:lnTo>
                  <a:lnTo>
                    <a:pt x="2938869" y="3168307"/>
                  </a:lnTo>
                  <a:close/>
                </a:path>
                <a:path w="7082790" h="5093970">
                  <a:moveTo>
                    <a:pt x="7082752" y="558787"/>
                  </a:moveTo>
                  <a:lnTo>
                    <a:pt x="6523952" y="0"/>
                  </a:lnTo>
                  <a:lnTo>
                    <a:pt x="3813962" y="0"/>
                  </a:lnTo>
                  <a:lnTo>
                    <a:pt x="1944751" y="1869211"/>
                  </a:lnTo>
                  <a:lnTo>
                    <a:pt x="5168963" y="5093424"/>
                  </a:lnTo>
                  <a:lnTo>
                    <a:pt x="7082752" y="3179635"/>
                  </a:lnTo>
                  <a:lnTo>
                    <a:pt x="7082752" y="558787"/>
                  </a:lnTo>
                  <a:close/>
                </a:path>
              </a:pathLst>
            </a:custGeom>
            <a:solidFill>
              <a:srgbClr val="6FB0D9"/>
            </a:solidFill>
          </p:spPr>
          <p:txBody>
            <a:bodyPr wrap="square" lIns="0" tIns="0" rIns="0" bIns="0" rtlCol="0"/>
            <a:lstStyle/>
            <a:p>
              <a:endParaRPr/>
            </a:p>
          </p:txBody>
        </p:sp>
        <p:sp>
          <p:nvSpPr>
            <p:cNvPr id="4" name="object 4"/>
            <p:cNvSpPr/>
            <p:nvPr/>
          </p:nvSpPr>
          <p:spPr>
            <a:xfrm>
              <a:off x="10667499" y="1430000"/>
              <a:ext cx="2371725" cy="2371725"/>
            </a:xfrm>
            <a:custGeom>
              <a:avLst/>
              <a:gdLst/>
              <a:ahLst/>
              <a:cxnLst/>
              <a:rect l="l" t="t" r="r" b="b"/>
              <a:pathLst>
                <a:path w="2371725" h="2371725">
                  <a:moveTo>
                    <a:pt x="632795" y="2371108"/>
                  </a:moveTo>
                  <a:lnTo>
                    <a:pt x="0" y="1738312"/>
                  </a:lnTo>
                  <a:lnTo>
                    <a:pt x="1738312" y="0"/>
                  </a:lnTo>
                  <a:lnTo>
                    <a:pt x="2371108" y="630294"/>
                  </a:lnTo>
                  <a:lnTo>
                    <a:pt x="632795" y="2371108"/>
                  </a:lnTo>
                  <a:close/>
                </a:path>
              </a:pathLst>
            </a:custGeom>
            <a:solidFill>
              <a:srgbClr val="484B67"/>
            </a:solidFill>
          </p:spPr>
          <p:txBody>
            <a:bodyPr wrap="square" lIns="0" tIns="0" rIns="0" bIns="0" rtlCol="0"/>
            <a:lstStyle/>
            <a:p>
              <a:endParaRPr/>
            </a:p>
          </p:txBody>
        </p:sp>
        <p:sp>
          <p:nvSpPr>
            <p:cNvPr id="5" name="object 5"/>
            <p:cNvSpPr/>
            <p:nvPr/>
          </p:nvSpPr>
          <p:spPr>
            <a:xfrm>
              <a:off x="16535002" y="3474687"/>
              <a:ext cx="1753235" cy="1946275"/>
            </a:xfrm>
            <a:custGeom>
              <a:avLst/>
              <a:gdLst/>
              <a:ahLst/>
              <a:cxnLst/>
              <a:rect l="l" t="t" r="r" b="b"/>
              <a:pathLst>
                <a:path w="1753234" h="1946275">
                  <a:moveTo>
                    <a:pt x="194729" y="1946162"/>
                  </a:moveTo>
                  <a:lnTo>
                    <a:pt x="0" y="1751433"/>
                  </a:lnTo>
                  <a:lnTo>
                    <a:pt x="1752996" y="0"/>
                  </a:lnTo>
                  <a:lnTo>
                    <a:pt x="1752996" y="386504"/>
                  </a:lnTo>
                  <a:lnTo>
                    <a:pt x="194729" y="1946162"/>
                  </a:lnTo>
                  <a:close/>
                </a:path>
              </a:pathLst>
            </a:custGeom>
            <a:solidFill>
              <a:srgbClr val="6FB0D9"/>
            </a:solidFill>
          </p:spPr>
          <p:txBody>
            <a:bodyPr wrap="square" lIns="0" tIns="0" rIns="0" bIns="0" rtlCol="0"/>
            <a:lstStyle/>
            <a:p>
              <a:endParaRPr/>
            </a:p>
          </p:txBody>
        </p:sp>
      </p:grpSp>
      <p:grpSp>
        <p:nvGrpSpPr>
          <p:cNvPr id="6" name="object 6"/>
          <p:cNvGrpSpPr/>
          <p:nvPr/>
        </p:nvGrpSpPr>
        <p:grpSpPr>
          <a:xfrm>
            <a:off x="0" y="4062768"/>
            <a:ext cx="4617085" cy="6224270"/>
            <a:chOff x="0" y="4062768"/>
            <a:chExt cx="4617085" cy="6224270"/>
          </a:xfrm>
        </p:grpSpPr>
        <p:sp>
          <p:nvSpPr>
            <p:cNvPr id="7" name="object 7"/>
            <p:cNvSpPr/>
            <p:nvPr/>
          </p:nvSpPr>
          <p:spPr>
            <a:xfrm>
              <a:off x="0" y="6801868"/>
              <a:ext cx="4617085" cy="3485515"/>
            </a:xfrm>
            <a:custGeom>
              <a:avLst/>
              <a:gdLst/>
              <a:ahLst/>
              <a:cxnLst/>
              <a:rect l="l" t="t" r="r" b="b"/>
              <a:pathLst>
                <a:path w="4617085" h="3485515">
                  <a:moveTo>
                    <a:pt x="4354488" y="3485131"/>
                  </a:moveTo>
                  <a:lnTo>
                    <a:pt x="0" y="3485131"/>
                  </a:lnTo>
                  <a:lnTo>
                    <a:pt x="0" y="1391804"/>
                  </a:lnTo>
                  <a:lnTo>
                    <a:pt x="1392344" y="0"/>
                  </a:lnTo>
                  <a:lnTo>
                    <a:pt x="4616557" y="3222961"/>
                  </a:lnTo>
                  <a:lnTo>
                    <a:pt x="4354488" y="3485131"/>
                  </a:lnTo>
                  <a:close/>
                </a:path>
              </a:pathLst>
            </a:custGeom>
            <a:solidFill>
              <a:srgbClr val="484B67"/>
            </a:solidFill>
          </p:spPr>
          <p:txBody>
            <a:bodyPr wrap="square" lIns="0" tIns="0" rIns="0" bIns="0" rtlCol="0"/>
            <a:lstStyle/>
            <a:p>
              <a:endParaRPr/>
            </a:p>
          </p:txBody>
        </p:sp>
        <p:sp>
          <p:nvSpPr>
            <p:cNvPr id="8" name="object 8"/>
            <p:cNvSpPr/>
            <p:nvPr/>
          </p:nvSpPr>
          <p:spPr>
            <a:xfrm>
              <a:off x="0" y="4062768"/>
              <a:ext cx="1925955" cy="3851910"/>
            </a:xfrm>
            <a:custGeom>
              <a:avLst/>
              <a:gdLst/>
              <a:ahLst/>
              <a:cxnLst/>
              <a:rect l="l" t="t" r="r" b="b"/>
              <a:pathLst>
                <a:path w="1925955" h="3851909">
                  <a:moveTo>
                    <a:pt x="0" y="3851849"/>
                  </a:moveTo>
                  <a:lnTo>
                    <a:pt x="0" y="0"/>
                  </a:lnTo>
                  <a:lnTo>
                    <a:pt x="1925924" y="1925924"/>
                  </a:lnTo>
                  <a:lnTo>
                    <a:pt x="0" y="3851849"/>
                  </a:lnTo>
                  <a:close/>
                </a:path>
              </a:pathLst>
            </a:custGeom>
            <a:solidFill>
              <a:srgbClr val="6FB0D9"/>
            </a:solidFill>
          </p:spPr>
          <p:txBody>
            <a:bodyPr wrap="square" lIns="0" tIns="0" rIns="0" bIns="0" rtlCol="0"/>
            <a:lstStyle/>
            <a:p>
              <a:endParaRPr/>
            </a:p>
          </p:txBody>
        </p:sp>
      </p:grpSp>
      <p:sp>
        <p:nvSpPr>
          <p:cNvPr id="9" name="object 9"/>
          <p:cNvSpPr txBox="1">
            <a:spLocks noGrp="1"/>
          </p:cNvSpPr>
          <p:nvPr>
            <p:ph type="title"/>
          </p:nvPr>
        </p:nvSpPr>
        <p:spPr>
          <a:xfrm>
            <a:off x="3836382" y="196850"/>
            <a:ext cx="5700395" cy="1120820"/>
          </a:xfrm>
          <a:prstGeom prst="rect">
            <a:avLst/>
          </a:prstGeom>
        </p:spPr>
        <p:txBody>
          <a:bodyPr vert="horz" wrap="square" lIns="0" tIns="12700" rIns="0" bIns="0" rtlCol="0">
            <a:spAutoFit/>
          </a:bodyPr>
          <a:lstStyle/>
          <a:p>
            <a:pPr marL="12700">
              <a:lnSpc>
                <a:spcPct val="100000"/>
              </a:lnSpc>
              <a:spcBef>
                <a:spcPts val="100"/>
              </a:spcBef>
            </a:pPr>
            <a:r>
              <a:rPr lang="en-US" sz="3600" spc="565" dirty="0">
                <a:latin typeface="Segoe UI Black" panose="020B0A02040204020203" pitchFamily="34" charset="0"/>
                <a:ea typeface="Segoe UI Black" panose="020B0A02040204020203" pitchFamily="34" charset="0"/>
                <a:cs typeface="SimSun"/>
              </a:rPr>
              <a:t>Software requirement</a:t>
            </a:r>
            <a:endParaRPr sz="3600" spc="250" dirty="0">
              <a:latin typeface="Segoe UI Black" panose="020B0A02040204020203" pitchFamily="34" charset="0"/>
              <a:ea typeface="Segoe UI Black" panose="020B0A02040204020203" pitchFamily="34" charset="0"/>
              <a:cs typeface="SimSun"/>
            </a:endParaRPr>
          </a:p>
        </p:txBody>
      </p:sp>
      <p:sp>
        <p:nvSpPr>
          <p:cNvPr id="10" name="object 10"/>
          <p:cNvSpPr txBox="1"/>
          <p:nvPr/>
        </p:nvSpPr>
        <p:spPr>
          <a:xfrm>
            <a:off x="3836382" y="1482500"/>
            <a:ext cx="5786755" cy="7334700"/>
          </a:xfrm>
          <a:prstGeom prst="rect">
            <a:avLst/>
          </a:prstGeom>
        </p:spPr>
        <p:txBody>
          <a:bodyPr vert="horz" wrap="square" lIns="0" tIns="12065" rIns="0" bIns="0" rtlCol="0">
            <a:spAutoFit/>
          </a:bodyPr>
          <a:lstStyle/>
          <a:p>
            <a:pPr algn="just"/>
            <a:r>
              <a:rPr lang="en-US" sz="2800" b="0" i="0" dirty="0">
                <a:solidFill>
                  <a:schemeClr val="accent6">
                    <a:lumMod val="60000"/>
                    <a:lumOff val="40000"/>
                  </a:schemeClr>
                </a:solidFill>
                <a:effectLst/>
                <a:latin typeface="ff1"/>
              </a:rPr>
              <a:t>Hardware (Sensors and Sensors Adapters) </a:t>
            </a:r>
          </a:p>
          <a:p>
            <a:pPr algn="just"/>
            <a:r>
              <a:rPr lang="en-US" sz="2800" b="0" i="0" dirty="0">
                <a:solidFill>
                  <a:schemeClr val="accent6">
                    <a:lumMod val="60000"/>
                    <a:lumOff val="40000"/>
                  </a:schemeClr>
                </a:solidFill>
                <a:effectLst/>
                <a:latin typeface="ff1"/>
              </a:rPr>
              <a:t>a. Data acquisition and monitoring </a:t>
            </a:r>
          </a:p>
          <a:p>
            <a:pPr algn="just"/>
            <a:r>
              <a:rPr lang="en-US" sz="2800" b="0" i="0" dirty="0">
                <a:solidFill>
                  <a:schemeClr val="accent6">
                    <a:lumMod val="60000"/>
                    <a:lumOff val="40000"/>
                  </a:schemeClr>
                </a:solidFill>
                <a:effectLst/>
                <a:latin typeface="ff1"/>
              </a:rPr>
              <a:t>b. Data conversion and transmission </a:t>
            </a:r>
          </a:p>
          <a:p>
            <a:pPr algn="just"/>
            <a:r>
              <a:rPr lang="en-US" sz="2800" b="0" i="0" dirty="0">
                <a:solidFill>
                  <a:schemeClr val="accent6">
                    <a:lumMod val="60000"/>
                    <a:lumOff val="40000"/>
                  </a:schemeClr>
                </a:solidFill>
                <a:effectLst/>
                <a:latin typeface="ff1"/>
              </a:rPr>
              <a:t>2. Water Information System (Big Water Data Management and Analysis) </a:t>
            </a:r>
          </a:p>
          <a:p>
            <a:pPr algn="just"/>
            <a:r>
              <a:rPr lang="en-US" sz="2800" b="0" i="0" dirty="0">
                <a:solidFill>
                  <a:schemeClr val="accent6">
                    <a:lumMod val="60000"/>
                    <a:lumOff val="40000"/>
                  </a:schemeClr>
                </a:solidFill>
                <a:effectLst/>
                <a:latin typeface="ff1"/>
              </a:rPr>
              <a:t>a. Data processing and Storage </a:t>
            </a:r>
          </a:p>
          <a:p>
            <a:pPr algn="just"/>
            <a:r>
              <a:rPr lang="en-US" sz="2800" b="0" i="0" dirty="0">
                <a:solidFill>
                  <a:schemeClr val="accent6">
                    <a:lumMod val="60000"/>
                    <a:lumOff val="40000"/>
                  </a:schemeClr>
                </a:solidFill>
                <a:effectLst/>
                <a:latin typeface="ff1"/>
              </a:rPr>
              <a:t>3. Software (Support Services and Applications) </a:t>
            </a:r>
          </a:p>
          <a:p>
            <a:pPr algn="just"/>
            <a:r>
              <a:rPr lang="en-US" sz="2800" b="0" i="0" dirty="0">
                <a:solidFill>
                  <a:schemeClr val="accent6">
                    <a:lumMod val="60000"/>
                    <a:lumOff val="40000"/>
                  </a:schemeClr>
                </a:solidFill>
                <a:effectLst/>
                <a:latin typeface="ff1"/>
              </a:rPr>
              <a:t>a. Modelling and analytics </a:t>
            </a:r>
          </a:p>
          <a:p>
            <a:pPr algn="just"/>
            <a:r>
              <a:rPr lang="en-US" sz="2800" b="0" i="0" dirty="0">
                <a:solidFill>
                  <a:schemeClr val="accent6">
                    <a:lumMod val="60000"/>
                    <a:lumOff val="40000"/>
                  </a:schemeClr>
                </a:solidFill>
                <a:effectLst/>
                <a:latin typeface="ff1"/>
              </a:rPr>
              <a:t>b. Real-Time Monitoring and Control System </a:t>
            </a:r>
          </a:p>
          <a:p>
            <a:pPr algn="just"/>
            <a:r>
              <a:rPr lang="en-US" sz="2800" b="0" i="0" dirty="0">
                <a:solidFill>
                  <a:schemeClr val="accent6">
                    <a:lumMod val="60000"/>
                    <a:lumOff val="40000"/>
                  </a:schemeClr>
                </a:solidFill>
                <a:effectLst/>
                <a:latin typeface="ff1"/>
              </a:rPr>
              <a:t>c. Decision Support System and Visualization </a:t>
            </a:r>
          </a:p>
          <a:p>
            <a:pPr algn="just"/>
            <a:r>
              <a:rPr lang="en-US" sz="2800" b="0" i="0" dirty="0">
                <a:solidFill>
                  <a:schemeClr val="accent6">
                    <a:lumMod val="60000"/>
                    <a:lumOff val="40000"/>
                  </a:schemeClr>
                </a:solidFill>
                <a:effectLst/>
                <a:latin typeface="ff1"/>
              </a:rPr>
              <a:t>d. Dissemination of information to stakeholders </a:t>
            </a:r>
          </a:p>
          <a:p>
            <a:pPr marL="12700" marR="5080" indent="488315" algn="just">
              <a:lnSpc>
                <a:spcPct val="100099"/>
              </a:lnSpc>
              <a:spcBef>
                <a:spcPts val="95"/>
              </a:spcBef>
            </a:pPr>
            <a:endParaRPr sz="2700" dirty="0">
              <a:solidFill>
                <a:schemeClr val="accent6">
                  <a:lumMod val="60000"/>
                  <a:lumOff val="40000"/>
                </a:schemeClr>
              </a:solidFill>
              <a:latin typeface="Trebuchet MS"/>
              <a:cs typeface="Trebuchet MS"/>
            </a:endParaRPr>
          </a:p>
        </p:txBody>
      </p:sp>
      <p:pic>
        <p:nvPicPr>
          <p:cNvPr id="12" name="object 12"/>
          <p:cNvPicPr/>
          <p:nvPr/>
        </p:nvPicPr>
        <p:blipFill>
          <a:blip r:embed="rId2" cstate="print"/>
          <a:stretch>
            <a:fillRect/>
          </a:stretch>
        </p:blipFill>
        <p:spPr>
          <a:xfrm>
            <a:off x="11092750" y="3321653"/>
            <a:ext cx="6372125" cy="637212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7177594" y="0"/>
            <a:ext cx="11123106" cy="10280371"/>
            <a:chOff x="7159244" y="0"/>
            <a:chExt cx="11123106" cy="10280371"/>
          </a:xfrm>
        </p:grpSpPr>
        <p:sp>
          <p:nvSpPr>
            <p:cNvPr id="4" name="object 4"/>
            <p:cNvSpPr/>
            <p:nvPr/>
          </p:nvSpPr>
          <p:spPr>
            <a:xfrm>
              <a:off x="9849868" y="1266202"/>
              <a:ext cx="6448425" cy="6448425"/>
            </a:xfrm>
            <a:custGeom>
              <a:avLst/>
              <a:gdLst/>
              <a:ahLst/>
              <a:cxnLst/>
              <a:rect l="l" t="t" r="r" b="b"/>
              <a:pathLst>
                <a:path w="6448425" h="6448425">
                  <a:moveTo>
                    <a:pt x="3224212" y="6448424"/>
                  </a:moveTo>
                  <a:lnTo>
                    <a:pt x="0" y="3222962"/>
                  </a:lnTo>
                  <a:lnTo>
                    <a:pt x="3224212" y="0"/>
                  </a:lnTo>
                  <a:lnTo>
                    <a:pt x="6448424" y="3222961"/>
                  </a:lnTo>
                  <a:lnTo>
                    <a:pt x="3224212" y="6448424"/>
                  </a:lnTo>
                  <a:close/>
                </a:path>
              </a:pathLst>
            </a:custGeom>
            <a:solidFill>
              <a:srgbClr val="484B67"/>
            </a:solidFill>
          </p:spPr>
          <p:txBody>
            <a:bodyPr wrap="square" lIns="0" tIns="0" rIns="0" bIns="0" rtlCol="0"/>
            <a:lstStyle/>
            <a:p>
              <a:endParaRPr/>
            </a:p>
          </p:txBody>
        </p:sp>
        <p:sp>
          <p:nvSpPr>
            <p:cNvPr id="5" name="object 5"/>
            <p:cNvSpPr/>
            <p:nvPr/>
          </p:nvSpPr>
          <p:spPr>
            <a:xfrm>
              <a:off x="7159244" y="0"/>
              <a:ext cx="6448425" cy="3677285"/>
            </a:xfrm>
            <a:custGeom>
              <a:avLst/>
              <a:gdLst/>
              <a:ahLst/>
              <a:cxnLst/>
              <a:rect l="l" t="t" r="r" b="b"/>
              <a:pathLst>
                <a:path w="6448425" h="3677285">
                  <a:moveTo>
                    <a:pt x="3224212" y="3677229"/>
                  </a:moveTo>
                  <a:lnTo>
                    <a:pt x="0" y="453017"/>
                  </a:lnTo>
                  <a:lnTo>
                    <a:pt x="453017" y="0"/>
                  </a:lnTo>
                  <a:lnTo>
                    <a:pt x="5995407" y="0"/>
                  </a:lnTo>
                  <a:lnTo>
                    <a:pt x="6448424" y="453017"/>
                  </a:lnTo>
                  <a:lnTo>
                    <a:pt x="3224212" y="3677229"/>
                  </a:lnTo>
                  <a:close/>
                </a:path>
              </a:pathLst>
            </a:custGeom>
            <a:solidFill>
              <a:srgbClr val="6FB0D9"/>
            </a:solidFill>
          </p:spPr>
          <p:txBody>
            <a:bodyPr wrap="square" lIns="0" tIns="0" rIns="0" bIns="0" rtlCol="0"/>
            <a:lstStyle/>
            <a:p>
              <a:endParaRPr/>
            </a:p>
          </p:txBody>
        </p:sp>
        <p:sp>
          <p:nvSpPr>
            <p:cNvPr id="6" name="object 6"/>
            <p:cNvSpPr/>
            <p:nvPr/>
          </p:nvSpPr>
          <p:spPr>
            <a:xfrm>
              <a:off x="11205275" y="2896"/>
              <a:ext cx="7077075" cy="10277475"/>
            </a:xfrm>
            <a:custGeom>
              <a:avLst/>
              <a:gdLst/>
              <a:ahLst/>
              <a:cxnLst/>
              <a:rect l="l" t="t" r="r" b="b"/>
              <a:pathLst>
                <a:path w="7077075" h="10277475">
                  <a:moveTo>
                    <a:pt x="7077074" y="10277474"/>
                  </a:moveTo>
                  <a:lnTo>
                    <a:pt x="0" y="10277474"/>
                  </a:lnTo>
                  <a:lnTo>
                    <a:pt x="0" y="0"/>
                  </a:lnTo>
                  <a:lnTo>
                    <a:pt x="7077074" y="0"/>
                  </a:lnTo>
                  <a:lnTo>
                    <a:pt x="7077074" y="10277474"/>
                  </a:lnTo>
                  <a:close/>
                </a:path>
              </a:pathLst>
            </a:custGeom>
            <a:solidFill>
              <a:srgbClr val="282937"/>
            </a:solidFill>
          </p:spPr>
          <p:txBody>
            <a:bodyPr wrap="square" lIns="0" tIns="0" rIns="0" bIns="0" rtlCol="0"/>
            <a:lstStyle/>
            <a:p>
              <a:endParaRPr/>
            </a:p>
          </p:txBody>
        </p:sp>
      </p:grpSp>
      <p:sp>
        <p:nvSpPr>
          <p:cNvPr id="7" name="object 7"/>
          <p:cNvSpPr txBox="1">
            <a:spLocks noGrp="1"/>
          </p:cNvSpPr>
          <p:nvPr>
            <p:ph type="title"/>
          </p:nvPr>
        </p:nvSpPr>
        <p:spPr>
          <a:xfrm>
            <a:off x="19007267" y="2254250"/>
            <a:ext cx="5106695" cy="728405"/>
          </a:xfrm>
          <a:prstGeom prst="rect">
            <a:avLst/>
          </a:prstGeom>
        </p:spPr>
        <p:txBody>
          <a:bodyPr vert="horz" wrap="square" lIns="0" tIns="12700" rIns="0" bIns="0" rtlCol="0">
            <a:spAutoFit/>
          </a:bodyPr>
          <a:lstStyle/>
          <a:p>
            <a:pPr marL="12089130">
              <a:lnSpc>
                <a:spcPct val="100000"/>
              </a:lnSpc>
              <a:spcBef>
                <a:spcPts val="100"/>
              </a:spcBef>
            </a:pPr>
            <a:endParaRPr spc="-430" dirty="0"/>
          </a:p>
        </p:txBody>
      </p:sp>
      <p:sp>
        <p:nvSpPr>
          <p:cNvPr id="3" name="TextBox 2">
            <a:extLst>
              <a:ext uri="{FF2B5EF4-FFF2-40B4-BE49-F238E27FC236}">
                <a16:creationId xmlns:a16="http://schemas.microsoft.com/office/drawing/2014/main" id="{F3B2A868-35DF-5954-BD0F-DA2B1D450292}"/>
              </a:ext>
            </a:extLst>
          </p:cNvPr>
          <p:cNvSpPr txBox="1"/>
          <p:nvPr/>
        </p:nvSpPr>
        <p:spPr>
          <a:xfrm>
            <a:off x="844550" y="1266202"/>
            <a:ext cx="17297400" cy="8463855"/>
          </a:xfrm>
          <a:prstGeom prst="rect">
            <a:avLst/>
          </a:prstGeom>
          <a:noFill/>
        </p:spPr>
        <p:txBody>
          <a:bodyPr wrap="square" rtlCol="0">
            <a:spAutoFit/>
          </a:bodyPr>
          <a:lstStyle/>
          <a:p>
            <a:pPr algn="l">
              <a:buFont typeface="+mj-lt"/>
              <a:buAutoNum type="arabicPeriod"/>
            </a:pPr>
            <a:r>
              <a:rPr lang="en-US" sz="3200" b="1" i="0" dirty="0">
                <a:solidFill>
                  <a:srgbClr val="00B050"/>
                </a:solidFill>
                <a:effectLst/>
                <a:latin typeface="Söhne"/>
              </a:rPr>
              <a:t>Sensors</a:t>
            </a:r>
            <a:r>
              <a:rPr lang="en-US" sz="3200" b="0" i="0" dirty="0">
                <a:solidFill>
                  <a:srgbClr val="00B050"/>
                </a:solidFill>
                <a:effectLst/>
                <a:latin typeface="Söhne"/>
              </a:rPr>
              <a:t>: Various sensors like water quality, flow, level, pressure, and temperature sensors are deployed to monitor and gather data on water parameters.</a:t>
            </a:r>
          </a:p>
          <a:p>
            <a:pPr algn="l">
              <a:buFont typeface="+mj-lt"/>
              <a:buAutoNum type="arabicPeriod"/>
            </a:pPr>
            <a:r>
              <a:rPr lang="en-US" sz="3200" b="1" i="0" dirty="0">
                <a:solidFill>
                  <a:srgbClr val="00B050"/>
                </a:solidFill>
                <a:effectLst/>
                <a:latin typeface="Söhne"/>
              </a:rPr>
              <a:t>Communication Devices</a:t>
            </a:r>
            <a:r>
              <a:rPr lang="en-US" sz="3200" b="0" i="0" dirty="0">
                <a:solidFill>
                  <a:srgbClr val="00B050"/>
                </a:solidFill>
                <a:effectLst/>
                <a:latin typeface="Söhne"/>
              </a:rPr>
              <a:t>: IoT communication modules, cellular modems, or LoRa/NB-IoT devices enable wireless data transmission to centralized systems.</a:t>
            </a:r>
          </a:p>
          <a:p>
            <a:pPr algn="l">
              <a:buFont typeface="+mj-lt"/>
              <a:buAutoNum type="arabicPeriod"/>
            </a:pPr>
            <a:r>
              <a:rPr lang="en-US" sz="3200" b="1" i="0" dirty="0">
                <a:solidFill>
                  <a:srgbClr val="00B050"/>
                </a:solidFill>
                <a:effectLst/>
                <a:latin typeface="Söhne"/>
              </a:rPr>
              <a:t>Data Processing</a:t>
            </a:r>
            <a:r>
              <a:rPr lang="en-US" sz="3200" b="0" i="0" dirty="0">
                <a:solidFill>
                  <a:srgbClr val="00B050"/>
                </a:solidFill>
                <a:effectLst/>
                <a:latin typeface="Söhne"/>
              </a:rPr>
              <a:t>: Microcontrollers or single-board computers process sensor data locally or forward it to central servers or cloud platforms for analysis.</a:t>
            </a:r>
          </a:p>
          <a:p>
            <a:pPr algn="l">
              <a:buFont typeface="+mj-lt"/>
              <a:buAutoNum type="arabicPeriod"/>
            </a:pPr>
            <a:r>
              <a:rPr lang="en-US" sz="3200" b="1" i="0" dirty="0">
                <a:solidFill>
                  <a:srgbClr val="00B050"/>
                </a:solidFill>
                <a:effectLst/>
                <a:latin typeface="Söhne"/>
              </a:rPr>
              <a:t>Control and Actuation</a:t>
            </a:r>
            <a:r>
              <a:rPr lang="en-US" sz="3200" b="0" i="0" dirty="0">
                <a:solidFill>
                  <a:srgbClr val="00B050"/>
                </a:solidFill>
                <a:effectLst/>
                <a:latin typeface="Söhne"/>
              </a:rPr>
              <a:t>: Automated valves, pumps, and actuators regulate water flow and respond to sensor data.</a:t>
            </a:r>
          </a:p>
          <a:p>
            <a:pPr algn="l">
              <a:buFont typeface="+mj-lt"/>
              <a:buAutoNum type="arabicPeriod"/>
            </a:pPr>
            <a:r>
              <a:rPr lang="en-US" sz="3200" b="1" i="0" dirty="0">
                <a:solidFill>
                  <a:srgbClr val="00B050"/>
                </a:solidFill>
                <a:effectLst/>
                <a:latin typeface="Söhne"/>
              </a:rPr>
              <a:t>Power Supply</a:t>
            </a:r>
            <a:r>
              <a:rPr lang="en-US" sz="3200" b="0" i="0" dirty="0">
                <a:solidFill>
                  <a:srgbClr val="00B050"/>
                </a:solidFill>
                <a:effectLst/>
                <a:latin typeface="Söhne"/>
              </a:rPr>
              <a:t>: Batteries or solar panels provide power, ensuring continuous operation, even in remote locations.</a:t>
            </a:r>
          </a:p>
          <a:p>
            <a:pPr algn="l">
              <a:buFont typeface="+mj-lt"/>
              <a:buAutoNum type="arabicPeriod"/>
            </a:pPr>
            <a:r>
              <a:rPr lang="en-US" sz="3200" b="1" i="0" dirty="0">
                <a:solidFill>
                  <a:srgbClr val="00B050"/>
                </a:solidFill>
                <a:effectLst/>
                <a:latin typeface="Söhne"/>
              </a:rPr>
              <a:t>User Interface</a:t>
            </a:r>
            <a:r>
              <a:rPr lang="en-US" sz="3200" b="0" i="0" dirty="0">
                <a:solidFill>
                  <a:srgbClr val="00B050"/>
                </a:solidFill>
                <a:effectLst/>
                <a:latin typeface="Söhne"/>
              </a:rPr>
              <a:t>: Dashboards and human-machine interfaces allow users to monitor and control the system.</a:t>
            </a:r>
          </a:p>
          <a:p>
            <a:pPr algn="l">
              <a:buFont typeface="+mj-lt"/>
              <a:buAutoNum type="arabicPeriod"/>
            </a:pPr>
            <a:r>
              <a:rPr lang="en-US" sz="3200" b="1" i="0" dirty="0">
                <a:solidFill>
                  <a:srgbClr val="00B050"/>
                </a:solidFill>
                <a:effectLst/>
                <a:latin typeface="Söhne"/>
              </a:rPr>
              <a:t>Security</a:t>
            </a:r>
            <a:r>
              <a:rPr lang="en-US" sz="3200" b="0" i="0" dirty="0">
                <a:solidFill>
                  <a:srgbClr val="00B050"/>
                </a:solidFill>
                <a:effectLst/>
                <a:latin typeface="Söhne"/>
              </a:rPr>
              <a:t>: Encryption and security protocols protect data integrity and confidentiality.</a:t>
            </a:r>
          </a:p>
          <a:p>
            <a:pPr algn="l">
              <a:buFont typeface="+mj-lt"/>
              <a:buAutoNum type="arabicPeriod"/>
            </a:pPr>
            <a:r>
              <a:rPr lang="en-US" sz="3200" b="1" i="0" dirty="0">
                <a:solidFill>
                  <a:srgbClr val="00B050"/>
                </a:solidFill>
                <a:effectLst/>
                <a:latin typeface="Söhne"/>
              </a:rPr>
              <a:t>Enclosures</a:t>
            </a:r>
            <a:r>
              <a:rPr lang="en-US" sz="3200" b="0" i="0" dirty="0">
                <a:solidFill>
                  <a:srgbClr val="00B050"/>
                </a:solidFill>
                <a:effectLst/>
                <a:latin typeface="Söhne"/>
              </a:rPr>
              <a:t>: Protective enclosures shield hardware from environmental factors.</a:t>
            </a:r>
          </a:p>
          <a:p>
            <a:pPr algn="l">
              <a:buFont typeface="+mj-lt"/>
              <a:buAutoNum type="arabicPeriod"/>
            </a:pPr>
            <a:r>
              <a:rPr lang="en-US" sz="3200" b="1" i="0" dirty="0">
                <a:solidFill>
                  <a:srgbClr val="00B050"/>
                </a:solidFill>
                <a:effectLst/>
                <a:latin typeface="Söhne"/>
              </a:rPr>
              <a:t>Maintenance</a:t>
            </a:r>
            <a:r>
              <a:rPr lang="en-US" sz="3200" b="0" i="0" dirty="0">
                <a:solidFill>
                  <a:srgbClr val="00B050"/>
                </a:solidFill>
                <a:effectLst/>
                <a:latin typeface="Söhne"/>
              </a:rPr>
              <a:t>: Tools and remote monitoring systems aid in system maintenance and issue detection.</a:t>
            </a:r>
          </a:p>
          <a:p>
            <a:pPr algn="l">
              <a:buFont typeface="+mj-lt"/>
              <a:buAutoNum type="arabicPeriod"/>
            </a:pPr>
            <a:r>
              <a:rPr lang="en-US" sz="3200" b="1" i="0" dirty="0">
                <a:solidFill>
                  <a:srgbClr val="00B050"/>
                </a:solidFill>
                <a:effectLst/>
                <a:latin typeface="Söhne"/>
              </a:rPr>
              <a:t>Backup and Redundancy</a:t>
            </a:r>
            <a:r>
              <a:rPr lang="en-US" sz="3200" b="0" i="0" dirty="0">
                <a:solidFill>
                  <a:srgbClr val="00B050"/>
                </a:solidFill>
                <a:effectLst/>
                <a:latin typeface="Söhne"/>
              </a:rPr>
              <a:t>: Backup power and redundant components ensure system reliability.</a:t>
            </a:r>
          </a:p>
          <a:p>
            <a:endParaRPr lang="en-US" sz="3200" dirty="0">
              <a:solidFill>
                <a:srgbClr val="00B050"/>
              </a:solidFill>
            </a:endParaRPr>
          </a:p>
        </p:txBody>
      </p:sp>
      <p:sp>
        <p:nvSpPr>
          <p:cNvPr id="9" name="TextBox 8">
            <a:extLst>
              <a:ext uri="{FF2B5EF4-FFF2-40B4-BE49-F238E27FC236}">
                <a16:creationId xmlns:a16="http://schemas.microsoft.com/office/drawing/2014/main" id="{1E9479FE-E1BF-2BB5-A42D-53BEACA054C9}"/>
              </a:ext>
            </a:extLst>
          </p:cNvPr>
          <p:cNvSpPr txBox="1"/>
          <p:nvPr/>
        </p:nvSpPr>
        <p:spPr>
          <a:xfrm>
            <a:off x="2673350" y="501650"/>
            <a:ext cx="5943600" cy="523220"/>
          </a:xfrm>
          <a:prstGeom prst="rect">
            <a:avLst/>
          </a:prstGeom>
          <a:noFill/>
        </p:spPr>
        <p:txBody>
          <a:bodyPr wrap="square" rtlCol="0">
            <a:spAutoFit/>
          </a:bodyPr>
          <a:lstStyle/>
          <a:p>
            <a:r>
              <a:rPr lang="en-US" sz="2800" spc="565" dirty="0">
                <a:solidFill>
                  <a:srgbClr val="002060"/>
                </a:solidFill>
                <a:latin typeface="Segoe UI Black" panose="020B0A02040204020203" pitchFamily="34" charset="0"/>
                <a:ea typeface="Segoe UI Black" panose="020B0A02040204020203" pitchFamily="34" charset="0"/>
                <a:cs typeface="SimSun"/>
              </a:rPr>
              <a:t>Hardware requirement</a:t>
            </a:r>
            <a:endParaRPr lang="en-US" sz="2800" dirty="0">
              <a:solidFill>
                <a:srgbClr val="00206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object 6"/>
          <p:cNvGrpSpPr/>
          <p:nvPr/>
        </p:nvGrpSpPr>
        <p:grpSpPr>
          <a:xfrm>
            <a:off x="-1517650" y="4137605"/>
            <a:ext cx="4617085" cy="6224270"/>
            <a:chOff x="0" y="4062768"/>
            <a:chExt cx="4617085" cy="6224270"/>
          </a:xfrm>
        </p:grpSpPr>
        <p:sp>
          <p:nvSpPr>
            <p:cNvPr id="7" name="object 7"/>
            <p:cNvSpPr/>
            <p:nvPr/>
          </p:nvSpPr>
          <p:spPr>
            <a:xfrm>
              <a:off x="0" y="6801868"/>
              <a:ext cx="4617085" cy="3485515"/>
            </a:xfrm>
            <a:custGeom>
              <a:avLst/>
              <a:gdLst/>
              <a:ahLst/>
              <a:cxnLst/>
              <a:rect l="l" t="t" r="r" b="b"/>
              <a:pathLst>
                <a:path w="4617085" h="3485515">
                  <a:moveTo>
                    <a:pt x="4354488" y="3485131"/>
                  </a:moveTo>
                  <a:lnTo>
                    <a:pt x="0" y="3485131"/>
                  </a:lnTo>
                  <a:lnTo>
                    <a:pt x="0" y="1391804"/>
                  </a:lnTo>
                  <a:lnTo>
                    <a:pt x="1392344" y="0"/>
                  </a:lnTo>
                  <a:lnTo>
                    <a:pt x="4616557" y="3222961"/>
                  </a:lnTo>
                  <a:lnTo>
                    <a:pt x="4354488" y="3485131"/>
                  </a:lnTo>
                  <a:close/>
                </a:path>
              </a:pathLst>
            </a:custGeom>
            <a:solidFill>
              <a:srgbClr val="484B67"/>
            </a:solidFill>
          </p:spPr>
          <p:txBody>
            <a:bodyPr wrap="square" lIns="0" tIns="0" rIns="0" bIns="0" rtlCol="0"/>
            <a:lstStyle/>
            <a:p>
              <a:endParaRPr/>
            </a:p>
          </p:txBody>
        </p:sp>
        <p:sp>
          <p:nvSpPr>
            <p:cNvPr id="8" name="object 8"/>
            <p:cNvSpPr/>
            <p:nvPr/>
          </p:nvSpPr>
          <p:spPr>
            <a:xfrm>
              <a:off x="0" y="4062768"/>
              <a:ext cx="1925955" cy="3851910"/>
            </a:xfrm>
            <a:custGeom>
              <a:avLst/>
              <a:gdLst/>
              <a:ahLst/>
              <a:cxnLst/>
              <a:rect l="l" t="t" r="r" b="b"/>
              <a:pathLst>
                <a:path w="1925955" h="3851909">
                  <a:moveTo>
                    <a:pt x="0" y="3851849"/>
                  </a:moveTo>
                  <a:lnTo>
                    <a:pt x="0" y="0"/>
                  </a:lnTo>
                  <a:lnTo>
                    <a:pt x="1925924" y="1925924"/>
                  </a:lnTo>
                  <a:lnTo>
                    <a:pt x="0" y="3851849"/>
                  </a:lnTo>
                  <a:close/>
                </a:path>
              </a:pathLst>
            </a:custGeom>
            <a:solidFill>
              <a:srgbClr val="6FB0D9"/>
            </a:solidFill>
          </p:spPr>
          <p:txBody>
            <a:bodyPr wrap="square" lIns="0" tIns="0" rIns="0" bIns="0" rtlCol="0"/>
            <a:lstStyle/>
            <a:p>
              <a:endParaRPr/>
            </a:p>
          </p:txBody>
        </p:sp>
      </p:grpSp>
      <p:sp>
        <p:nvSpPr>
          <p:cNvPr id="9" name="object 9"/>
          <p:cNvSpPr txBox="1">
            <a:spLocks noGrp="1"/>
          </p:cNvSpPr>
          <p:nvPr>
            <p:ph type="title"/>
          </p:nvPr>
        </p:nvSpPr>
        <p:spPr>
          <a:xfrm>
            <a:off x="6026150" y="334594"/>
            <a:ext cx="5455285" cy="505267"/>
          </a:xfrm>
          <a:prstGeom prst="rect">
            <a:avLst/>
          </a:prstGeom>
        </p:spPr>
        <p:txBody>
          <a:bodyPr vert="horz" wrap="square" lIns="0" tIns="12700" rIns="0" bIns="0" rtlCol="0">
            <a:spAutoFit/>
          </a:bodyPr>
          <a:lstStyle/>
          <a:p>
            <a:pPr marL="12700">
              <a:lnSpc>
                <a:spcPct val="100000"/>
              </a:lnSpc>
              <a:spcBef>
                <a:spcPts val="100"/>
              </a:spcBef>
            </a:pPr>
            <a:r>
              <a:rPr lang="en-US" sz="3200" b="1" i="0" dirty="0">
                <a:solidFill>
                  <a:schemeClr val="accent4">
                    <a:lumMod val="20000"/>
                    <a:lumOff val="80000"/>
                  </a:schemeClr>
                </a:solidFill>
                <a:effectLst/>
                <a:latin typeface="Söhne"/>
              </a:rPr>
              <a:t>Maintenance and Monitoring</a:t>
            </a:r>
            <a:endParaRPr sz="3200" spc="30" dirty="0">
              <a:solidFill>
                <a:schemeClr val="accent4">
                  <a:lumMod val="20000"/>
                  <a:lumOff val="80000"/>
                </a:schemeClr>
              </a:solidFill>
              <a:latin typeface="SimSun"/>
              <a:cs typeface="SimSun"/>
            </a:endParaRPr>
          </a:p>
        </p:txBody>
      </p:sp>
      <p:sp>
        <p:nvSpPr>
          <p:cNvPr id="13" name="TextBox 12">
            <a:extLst>
              <a:ext uri="{FF2B5EF4-FFF2-40B4-BE49-F238E27FC236}">
                <a16:creationId xmlns:a16="http://schemas.microsoft.com/office/drawing/2014/main" id="{B22B79B4-6CBB-CBE4-97A5-1CD086049BFB}"/>
              </a:ext>
            </a:extLst>
          </p:cNvPr>
          <p:cNvSpPr txBox="1"/>
          <p:nvPr/>
        </p:nvSpPr>
        <p:spPr>
          <a:xfrm>
            <a:off x="347076" y="1708158"/>
            <a:ext cx="8305800" cy="7478970"/>
          </a:xfrm>
          <a:prstGeom prst="rect">
            <a:avLst/>
          </a:prstGeom>
          <a:noFill/>
        </p:spPr>
        <p:txBody>
          <a:bodyPr wrap="square" rtlCol="0">
            <a:spAutoFit/>
          </a:bodyPr>
          <a:lstStyle/>
          <a:p>
            <a:pPr algn="l"/>
            <a:r>
              <a:rPr lang="en-US" sz="2400" b="1" i="0" dirty="0">
                <a:solidFill>
                  <a:srgbClr val="FFFF00"/>
                </a:solidFill>
                <a:effectLst/>
                <a:latin typeface="Söhne"/>
              </a:rPr>
              <a:t>Maintenance</a:t>
            </a:r>
            <a:r>
              <a:rPr lang="en-US" sz="2400" b="0" i="0" dirty="0">
                <a:solidFill>
                  <a:srgbClr val="FFFF00"/>
                </a:solidFill>
                <a:effectLst/>
                <a:latin typeface="Söhne"/>
              </a:rPr>
              <a:t>:</a:t>
            </a:r>
          </a:p>
          <a:p>
            <a:pPr algn="l">
              <a:buFont typeface="+mj-lt"/>
              <a:buAutoNum type="arabicPeriod"/>
            </a:pPr>
            <a:r>
              <a:rPr lang="en-US" sz="2400" b="1" i="0" dirty="0">
                <a:solidFill>
                  <a:srgbClr val="FFFF00"/>
                </a:solidFill>
                <a:effectLst/>
                <a:latin typeface="Söhne"/>
              </a:rPr>
              <a:t>Regular Inspections</a:t>
            </a:r>
            <a:r>
              <a:rPr lang="en-US" sz="2400" b="0" i="0" dirty="0">
                <a:solidFill>
                  <a:srgbClr val="FFFF00"/>
                </a:solidFill>
                <a:effectLst/>
                <a:latin typeface="Söhne"/>
              </a:rPr>
              <a:t>: Routine inspections of hardware components such as sensors, valves, and communication devices are crucial. Maintenance personnel should visually inspect these elements to identify signs of wear, damage, or corrosion.</a:t>
            </a:r>
          </a:p>
          <a:p>
            <a:pPr algn="l">
              <a:buFont typeface="+mj-lt"/>
              <a:buAutoNum type="arabicPeriod"/>
            </a:pPr>
            <a:r>
              <a:rPr lang="en-US" sz="2400" b="1" i="0" dirty="0">
                <a:solidFill>
                  <a:srgbClr val="FFFF00"/>
                </a:solidFill>
                <a:effectLst/>
                <a:latin typeface="Söhne"/>
              </a:rPr>
              <a:t>Calibration</a:t>
            </a:r>
            <a:r>
              <a:rPr lang="en-US" sz="2400" b="0" i="0" dirty="0">
                <a:solidFill>
                  <a:srgbClr val="FFFF00"/>
                </a:solidFill>
                <a:effectLst/>
                <a:latin typeface="Söhne"/>
              </a:rPr>
              <a:t>: Sensors used in smart water management systems may require periodic calibration to ensure accurate data collection. Calibration involves adjusting sensors to match known standards.</a:t>
            </a:r>
          </a:p>
          <a:p>
            <a:pPr algn="l">
              <a:buFont typeface="+mj-lt"/>
              <a:buAutoNum type="arabicPeriod"/>
            </a:pPr>
            <a:r>
              <a:rPr lang="en-US" sz="2400" b="1" i="0" dirty="0">
                <a:solidFill>
                  <a:srgbClr val="FFFF00"/>
                </a:solidFill>
                <a:effectLst/>
                <a:latin typeface="Söhne"/>
              </a:rPr>
              <a:t>Cleaning</a:t>
            </a:r>
            <a:r>
              <a:rPr lang="en-US" sz="2400" b="0" i="0" dirty="0">
                <a:solidFill>
                  <a:srgbClr val="FFFF00"/>
                </a:solidFill>
                <a:effectLst/>
                <a:latin typeface="Söhne"/>
              </a:rPr>
              <a:t>: Sensors, especially those in contact with water, can accumulate debris and impurities over time, affecting their performance. Regular cleaning is essential to maintain accuracy.</a:t>
            </a:r>
          </a:p>
          <a:p>
            <a:pPr algn="l">
              <a:buFont typeface="+mj-lt"/>
              <a:buAutoNum type="arabicPeriod"/>
            </a:pPr>
            <a:r>
              <a:rPr lang="en-US" sz="2400" b="1" i="0" dirty="0">
                <a:solidFill>
                  <a:srgbClr val="FFFF00"/>
                </a:solidFill>
                <a:effectLst/>
                <a:latin typeface="Söhne"/>
              </a:rPr>
              <a:t>Software Updates</a:t>
            </a:r>
            <a:r>
              <a:rPr lang="en-US" sz="2400" b="0" i="0" dirty="0">
                <a:solidFill>
                  <a:srgbClr val="FFFF00"/>
                </a:solidFill>
                <a:effectLst/>
                <a:latin typeface="Söhne"/>
              </a:rPr>
              <a:t>: If your system relies on software components for data analysis and control, staying up-to-date with software updates and patches is vital to ensure the system's security and efficiency.</a:t>
            </a:r>
          </a:p>
          <a:p>
            <a:pPr algn="l">
              <a:buFont typeface="+mj-lt"/>
              <a:buAutoNum type="arabicPeriod"/>
            </a:pPr>
            <a:r>
              <a:rPr lang="en-US" sz="2400" b="1" i="0" dirty="0">
                <a:solidFill>
                  <a:srgbClr val="FFFF00"/>
                </a:solidFill>
                <a:effectLst/>
                <a:latin typeface="Söhne"/>
              </a:rPr>
              <a:t>Emergency Repairs</a:t>
            </a:r>
            <a:r>
              <a:rPr lang="en-US" sz="2400" b="0" i="0" dirty="0">
                <a:solidFill>
                  <a:srgbClr val="FFFF00"/>
                </a:solidFill>
                <a:effectLst/>
                <a:latin typeface="Söhne"/>
              </a:rPr>
              <a:t>: Have contingency plans and personnel ready to respond to emergency situations, such as sensor failures, leaks, or system malfunctions.</a:t>
            </a:r>
          </a:p>
          <a:p>
            <a:endParaRPr lang="en-US" sz="2400" dirty="0">
              <a:solidFill>
                <a:srgbClr val="FFFF00"/>
              </a:solidFill>
            </a:endParaRPr>
          </a:p>
        </p:txBody>
      </p:sp>
      <p:sp>
        <p:nvSpPr>
          <p:cNvPr id="14" name="TextBox 13">
            <a:extLst>
              <a:ext uri="{FF2B5EF4-FFF2-40B4-BE49-F238E27FC236}">
                <a16:creationId xmlns:a16="http://schemas.microsoft.com/office/drawing/2014/main" id="{3FB4C998-12D4-7EDC-4EB9-0B979E40F201}"/>
              </a:ext>
            </a:extLst>
          </p:cNvPr>
          <p:cNvSpPr txBox="1"/>
          <p:nvPr/>
        </p:nvSpPr>
        <p:spPr>
          <a:xfrm>
            <a:off x="8921750" y="1405577"/>
            <a:ext cx="8839200" cy="8956298"/>
          </a:xfrm>
          <a:prstGeom prst="rect">
            <a:avLst/>
          </a:prstGeom>
          <a:noFill/>
        </p:spPr>
        <p:txBody>
          <a:bodyPr wrap="square" rtlCol="0">
            <a:spAutoFit/>
          </a:bodyPr>
          <a:lstStyle/>
          <a:p>
            <a:pPr algn="l"/>
            <a:r>
              <a:rPr lang="en-US" sz="2400" b="1" i="0" dirty="0">
                <a:solidFill>
                  <a:srgbClr val="FFFF00"/>
                </a:solidFill>
                <a:effectLst/>
                <a:latin typeface="Söhne"/>
              </a:rPr>
              <a:t>Monitoring</a:t>
            </a:r>
            <a:r>
              <a:rPr lang="en-US" sz="2400" b="0" i="0" dirty="0">
                <a:solidFill>
                  <a:srgbClr val="FFFF00"/>
                </a:solidFill>
                <a:effectLst/>
                <a:latin typeface="Söhne"/>
              </a:rPr>
              <a:t>:</a:t>
            </a:r>
          </a:p>
          <a:p>
            <a:pPr algn="l">
              <a:buFont typeface="+mj-lt"/>
              <a:buAutoNum type="arabicPeriod"/>
            </a:pPr>
            <a:r>
              <a:rPr lang="en-US" sz="2400" b="1" i="0" dirty="0">
                <a:solidFill>
                  <a:srgbClr val="FFFF00"/>
                </a:solidFill>
                <a:effectLst/>
                <a:latin typeface="Söhne"/>
              </a:rPr>
              <a:t>Real-time Data Monitoring</a:t>
            </a:r>
            <a:r>
              <a:rPr lang="en-US" sz="2400" b="0" i="0" dirty="0">
                <a:solidFill>
                  <a:srgbClr val="FFFF00"/>
                </a:solidFill>
                <a:effectLst/>
                <a:latin typeface="Söhne"/>
              </a:rPr>
              <a:t>: Smart water management systems continuously collect data from sensors. Monitoring software processes this data in real-time, allowing operators to detect anomalies and respond promptly.</a:t>
            </a:r>
          </a:p>
          <a:p>
            <a:pPr algn="l">
              <a:buFont typeface="+mj-lt"/>
              <a:buAutoNum type="arabicPeriod"/>
            </a:pPr>
            <a:r>
              <a:rPr lang="en-US" sz="2400" b="1" i="0" dirty="0">
                <a:solidFill>
                  <a:srgbClr val="FFFF00"/>
                </a:solidFill>
                <a:effectLst/>
                <a:latin typeface="Söhne"/>
              </a:rPr>
              <a:t>Alert Systems</a:t>
            </a:r>
            <a:r>
              <a:rPr lang="en-US" sz="2400" b="0" i="0" dirty="0">
                <a:solidFill>
                  <a:srgbClr val="FFFF00"/>
                </a:solidFill>
                <a:effectLst/>
                <a:latin typeface="Söhne"/>
              </a:rPr>
              <a:t>: Implement automated alert systems that can notify maintenance personnel or administrators when sensors detect critical issues, such as leaks or water quality deviations.</a:t>
            </a:r>
          </a:p>
          <a:p>
            <a:pPr algn="l">
              <a:buFont typeface="+mj-lt"/>
              <a:buAutoNum type="arabicPeriod"/>
            </a:pPr>
            <a:r>
              <a:rPr lang="en-US" sz="2400" b="1" i="0" dirty="0">
                <a:solidFill>
                  <a:srgbClr val="FFFF00"/>
                </a:solidFill>
                <a:effectLst/>
                <a:latin typeface="Söhne"/>
              </a:rPr>
              <a:t>Data Analytics</a:t>
            </a:r>
            <a:r>
              <a:rPr lang="en-US" sz="2400" b="0" i="0" dirty="0">
                <a:solidFill>
                  <a:srgbClr val="FFFF00"/>
                </a:solidFill>
                <a:effectLst/>
                <a:latin typeface="Söhne"/>
              </a:rPr>
              <a:t>: Use data analytics tools to gain insights from the collected data. Monitoring trends and patterns can help in proactive maintenance and optimizing water usage.</a:t>
            </a:r>
          </a:p>
          <a:p>
            <a:pPr algn="l">
              <a:buFont typeface="+mj-lt"/>
              <a:buAutoNum type="arabicPeriod"/>
            </a:pPr>
            <a:r>
              <a:rPr lang="en-US" sz="2400" b="1" i="0" dirty="0">
                <a:solidFill>
                  <a:srgbClr val="FFFF00"/>
                </a:solidFill>
                <a:effectLst/>
                <a:latin typeface="Söhne"/>
              </a:rPr>
              <a:t>Remote Monitoring</a:t>
            </a:r>
            <a:r>
              <a:rPr lang="en-US" sz="2400" b="0" i="0" dirty="0">
                <a:solidFill>
                  <a:srgbClr val="FFFF00"/>
                </a:solidFill>
                <a:effectLst/>
                <a:latin typeface="Söhne"/>
              </a:rPr>
              <a:t>: In some cases, systems may be in remote or challenging-to-reach locations. Remote monitoring solutions, often accessed via the internet, enable operators to check the system's status without physical presence.</a:t>
            </a:r>
          </a:p>
          <a:p>
            <a:pPr algn="l">
              <a:buFont typeface="+mj-lt"/>
              <a:buAutoNum type="arabicPeriod"/>
            </a:pPr>
            <a:r>
              <a:rPr lang="en-US" sz="2400" b="1" i="0" dirty="0">
                <a:solidFill>
                  <a:srgbClr val="FFFF00"/>
                </a:solidFill>
                <a:effectLst/>
                <a:latin typeface="Söhne"/>
              </a:rPr>
              <a:t>Performance Metrics</a:t>
            </a:r>
            <a:r>
              <a:rPr lang="en-US" sz="2400" b="0" i="0" dirty="0">
                <a:solidFill>
                  <a:srgbClr val="FFFF00"/>
                </a:solidFill>
                <a:effectLst/>
                <a:latin typeface="Söhne"/>
              </a:rPr>
              <a:t>: Define performance metrics for the system, such as water flow rates, energy consumption, and data accuracy. Regularly monitoring these metrics can help in assessing the system's efficiency and identifying areas for improvement.</a:t>
            </a:r>
          </a:p>
          <a:p>
            <a:pPr algn="l">
              <a:buFont typeface="+mj-lt"/>
              <a:buAutoNum type="arabicPeriod"/>
            </a:pPr>
            <a:r>
              <a:rPr lang="en-US" sz="2400" b="1" i="0" dirty="0">
                <a:solidFill>
                  <a:srgbClr val="FFFF00"/>
                </a:solidFill>
                <a:effectLst/>
                <a:latin typeface="Söhne"/>
              </a:rPr>
              <a:t>Historical Data Analysis</a:t>
            </a:r>
            <a:r>
              <a:rPr lang="en-US" sz="2400" b="0" i="0" dirty="0">
                <a:solidFill>
                  <a:srgbClr val="FFFF00"/>
                </a:solidFill>
                <a:effectLst/>
                <a:latin typeface="Söhne"/>
              </a:rPr>
              <a:t>: Analyzing historical data can provide valuable information for long-term planning. It can reveal seasonal trends, usage patterns, and areas where water conservation measures can be enhanced.</a:t>
            </a:r>
          </a:p>
          <a:p>
            <a:endParaRPr lang="en-US" sz="2400" dirty="0">
              <a:solidFill>
                <a:srgbClr val="FFFF00"/>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88</TotalTime>
  <Words>1172</Words>
  <Application>Microsoft Office PowerPoint</Application>
  <PresentationFormat>Custom</PresentationFormat>
  <Paragraphs>67</Paragraphs>
  <Slides>11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SimSun</vt:lpstr>
      <vt:lpstr>Bell MT</vt:lpstr>
      <vt:lpstr>Calibri</vt:lpstr>
      <vt:lpstr>ff1</vt:lpstr>
      <vt:lpstr>Georgia</vt:lpstr>
      <vt:lpstr>Segoe UI Black</vt:lpstr>
      <vt:lpstr>Söhne</vt:lpstr>
      <vt:lpstr>Trebuchet MS</vt:lpstr>
      <vt:lpstr>Verdana</vt:lpstr>
      <vt:lpstr>Office Theme</vt:lpstr>
      <vt:lpstr>PowerPoint Presentation</vt:lpstr>
      <vt:lpstr>Smart  Water Management</vt:lpstr>
      <vt:lpstr>Abstract</vt:lpstr>
      <vt:lpstr>Problem statement</vt:lpstr>
      <vt:lpstr>Exsisting system</vt:lpstr>
      <vt:lpstr>proposed system</vt:lpstr>
      <vt:lpstr>Software requirement</vt:lpstr>
      <vt:lpstr>PowerPoint Presentation</vt:lpstr>
      <vt:lpstr>Maintenance and Monitoring</vt:lpstr>
      <vt:lpstr>Backup and Redundancy</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a Splash:  The Art of Smart  Water Management</dc:title>
  <cp:lastModifiedBy>Kishan kanth</cp:lastModifiedBy>
  <cp:revision>16</cp:revision>
  <dcterms:created xsi:type="dcterms:W3CDTF">2023-09-29T06:31:25Z</dcterms:created>
  <dcterms:modified xsi:type="dcterms:W3CDTF">2023-09-29T11:22:42Z</dcterms:modified>
</cp:coreProperties>
</file>